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5" r:id="rId3"/>
    <p:sldId id="288" r:id="rId4"/>
    <p:sldId id="289" r:id="rId5"/>
    <p:sldId id="286" r:id="rId6"/>
    <p:sldId id="260" r:id="rId7"/>
    <p:sldId id="261" r:id="rId8"/>
    <p:sldId id="280" r:id="rId9"/>
    <p:sldId id="264" r:id="rId10"/>
    <p:sldId id="287" r:id="rId11"/>
    <p:sldId id="271" r:id="rId12"/>
    <p:sldId id="282" r:id="rId13"/>
    <p:sldId id="263" r:id="rId14"/>
    <p:sldId id="265" r:id="rId15"/>
    <p:sldId id="266" r:id="rId16"/>
    <p:sldId id="272" r:id="rId17"/>
    <p:sldId id="290" r:id="rId18"/>
    <p:sldId id="274" r:id="rId19"/>
    <p:sldId id="275" r:id="rId20"/>
    <p:sldId id="276" r:id="rId21"/>
    <p:sldId id="278" r:id="rId22"/>
    <p:sldId id="283" r:id="rId23"/>
    <p:sldId id="284" r:id="rId24"/>
    <p:sldId id="279" r:id="rId25"/>
  </p:sldIdLst>
  <p:sldSz cx="9144000" cy="6858000" type="screen4x3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05574-75F5-4577-B56E-16E162AF11E2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78E2A-5D21-459A-B20D-974547B105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70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AB865-7D78-4684-9209-F9029C2C670F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95AF1-E95D-4B72-BCFE-6D0C53D511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64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95AF1-E95D-4B72-BCFE-6D0C53D511C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755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95AF1-E95D-4B72-BCFE-6D0C53D511C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177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95AF1-E95D-4B72-BCFE-6D0C53D511C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5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95AF1-E95D-4B72-BCFE-6D0C53D511C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65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95AF1-E95D-4B72-BCFE-6D0C53D511C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910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95AF1-E95D-4B72-BCFE-6D0C53D511C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659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95AF1-E95D-4B72-BCFE-6D0C53D511C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048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95AF1-E95D-4B72-BCFE-6D0C53D511C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220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95AF1-E95D-4B72-BCFE-6D0C53D511C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90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95AF1-E95D-4B72-BCFE-6D0C53D511C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950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95AF1-E95D-4B72-BCFE-6D0C53D511C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13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95AF1-E95D-4B72-BCFE-6D0C53D511C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476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95AF1-E95D-4B72-BCFE-6D0C53D511C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54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95AF1-E95D-4B72-BCFE-6D0C53D511C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246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95AF1-E95D-4B72-BCFE-6D0C53D511C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050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95AF1-E95D-4B72-BCFE-6D0C53D511C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968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95AF1-E95D-4B72-BCFE-6D0C53D511C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198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95AF1-E95D-4B72-BCFE-6D0C53D511C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94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9C1CADC-30E2-4146-B215-7852EEAA51FD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CD5B8AA-3B11-4143-9F3E-B2F7109516C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CADC-30E2-4146-B215-7852EEAA51FD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8AA-3B11-4143-9F3E-B2F7109516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CADC-30E2-4146-B215-7852EEAA51FD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8AA-3B11-4143-9F3E-B2F7109516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C1CADC-30E2-4146-B215-7852EEAA51FD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D5B8AA-3B11-4143-9F3E-B2F7109516C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9C1CADC-30E2-4146-B215-7852EEAA51FD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CD5B8AA-3B11-4143-9F3E-B2F7109516C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CADC-30E2-4146-B215-7852EEAA51FD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8AA-3B11-4143-9F3E-B2F7109516C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CADC-30E2-4146-B215-7852EEAA51FD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8AA-3B11-4143-9F3E-B2F7109516C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C1CADC-30E2-4146-B215-7852EEAA51FD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D5B8AA-3B11-4143-9F3E-B2F7109516C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CADC-30E2-4146-B215-7852EEAA51FD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8AA-3B11-4143-9F3E-B2F7109516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C1CADC-30E2-4146-B215-7852EEAA51FD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D5B8AA-3B11-4143-9F3E-B2F7109516CE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C1CADC-30E2-4146-B215-7852EEAA51FD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D5B8AA-3B11-4143-9F3E-B2F7109516CE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C1CADC-30E2-4146-B215-7852EEAA51FD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D5B8AA-3B11-4143-9F3E-B2F7109516C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zsdecin.cz/" TargetMode="External"/><Relationship Id="rId3" Type="http://schemas.openxmlformats.org/officeDocument/2006/relationships/hyperlink" Target="https://gymnaziumdc.cz/" TargetMode="External"/><Relationship Id="rId7" Type="http://schemas.openxmlformats.org/officeDocument/2006/relationships/hyperlink" Target="http://www.libverdadc.cz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osruska.cz/" TargetMode="External"/><Relationship Id="rId5" Type="http://schemas.openxmlformats.org/officeDocument/2006/relationships/hyperlink" Target="https://www.dorado.cz/" TargetMode="External"/><Relationship Id="rId4" Type="http://schemas.openxmlformats.org/officeDocument/2006/relationships/hyperlink" Target="http://www.oadc.cz/" TargetMode="External"/><Relationship Id="rId9" Type="http://schemas.openxmlformats.org/officeDocument/2006/relationships/hyperlink" Target="http://www.prumkadc.cz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ymnaziumdc.cz/prijimaci-rizeni-pro-skolni-rok-2019-2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rumkadc.cz/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verdadc.cz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sdecin.cz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sosruska.cz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dorado.cz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hyperlink" Target="http://www.atlasskolstvi.cz/" TargetMode="External"/><Relationship Id="rId7" Type="http://schemas.openxmlformats.org/officeDocument/2006/relationships/hyperlink" Target="http://www.stredniskoly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kr-ustecky.cz/" TargetMode="External"/><Relationship Id="rId5" Type="http://schemas.openxmlformats.org/officeDocument/2006/relationships/hyperlink" Target="http://www.infoabsolvent.cz/" TargetMode="External"/><Relationship Id="rId4" Type="http://schemas.openxmlformats.org/officeDocument/2006/relationships/hyperlink" Target="http://www.skoladecin.c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ijimacky.cermat.cz/menu/jednotna-prijimaci-zkousk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mat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0" y="3573016"/>
            <a:ext cx="6172200" cy="1445546"/>
          </a:xfrm>
        </p:spPr>
        <p:txBody>
          <a:bodyPr>
            <a:normAutofit/>
          </a:bodyPr>
          <a:lstStyle/>
          <a:p>
            <a:r>
              <a:rPr lang="cs-CZ" dirty="0" smtClean="0"/>
              <a:t>Informace pro rodiče vycházejících žáků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ve školním roce 2022-23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92696"/>
            <a:ext cx="359727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8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z="2200" b="1" dirty="0" smtClean="0"/>
              <a:t>Přijímací řízení 2022-23</a:t>
            </a:r>
            <a:br>
              <a:rPr lang="cs-CZ" sz="2200" b="1" dirty="0" smtClean="0"/>
            </a:br>
            <a:r>
              <a:rPr lang="cs-CZ" dirty="0"/>
              <a:t>	</a:t>
            </a:r>
            <a:r>
              <a:rPr lang="cs-CZ" dirty="0" smtClean="0"/>
              <a:t>- </a:t>
            </a:r>
            <a:r>
              <a:rPr lang="cs-CZ" sz="2700" b="1" dirty="0" smtClean="0"/>
              <a:t>obory vzdělávání s talentovou zkouškou</a:t>
            </a:r>
            <a:endParaRPr lang="cs-CZ" sz="2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2060848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Uchazeč odevzdá řediteli střední školy přihlášku </a:t>
            </a:r>
          </a:p>
          <a:p>
            <a:r>
              <a:rPr lang="cs-CZ" b="1" u="sng" dirty="0" smtClean="0"/>
              <a:t> do 30. listopadu 2022</a:t>
            </a:r>
            <a:endParaRPr lang="cs-CZ" b="1" u="sng" dirty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Pro první kolo jsou stanoveny 2 termíny pro</a:t>
            </a:r>
          </a:p>
          <a:p>
            <a:r>
              <a:rPr lang="cs-CZ" dirty="0" smtClean="0"/>
              <a:t>talentové zkoušky a to v době </a:t>
            </a:r>
            <a:r>
              <a:rPr lang="cs-CZ" u="sng" dirty="0" smtClean="0"/>
              <a:t>od 2. do 15.ledna 2023</a:t>
            </a:r>
          </a:p>
          <a:p>
            <a:endParaRPr lang="cs-CZ" dirty="0"/>
          </a:p>
          <a:p>
            <a:endParaRPr lang="cs-CZ" u="sng" dirty="0" smtClean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Podáním přihlášky do oboru vzdělání s talentovou zkouškou není dotčeno právo uchazeče podat přihlášku/y ke vzdělávání do oboru bez talentové zkoušky (do 1.3.2023)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6" name="Obrázek 5" descr="Skica Model Strana · Obrázek zdarma na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340768"/>
            <a:ext cx="1696365" cy="2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6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 smtClean="0"/>
              <a:t>Přijímací řízení 2022-23</a:t>
            </a:r>
            <a:br>
              <a:rPr lang="cs-CZ" dirty="0" smtClean="0"/>
            </a:br>
            <a:r>
              <a:rPr lang="cs-CZ" dirty="0"/>
              <a:t>	</a:t>
            </a:r>
            <a:r>
              <a:rPr lang="cs-CZ" dirty="0" smtClean="0"/>
              <a:t>		– víceletá gymnázia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422012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Uchazeč bude konat testy z M a ČJ s využitím  centrálně zadávaných testů (CERMAT)</a:t>
            </a:r>
            <a:endParaRPr lang="cs-CZ" dirty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Testování bude probíhat formou tužka-papír, test bude obsahovat jak uzavřené, tak otevřené úlohy a na jeho vypracování bude mít uchazeč 60 minut čistého </a:t>
            </a:r>
            <a:r>
              <a:rPr lang="cs-CZ" dirty="0" smtClean="0"/>
              <a:t>času</a:t>
            </a:r>
            <a:r>
              <a:rPr lang="cs-CZ" dirty="0"/>
              <a:t> .</a:t>
            </a:r>
            <a:r>
              <a:rPr lang="cs-CZ" dirty="0" smtClean="0"/>
              <a:t> </a:t>
            </a:r>
            <a:r>
              <a:rPr lang="cs-CZ" dirty="0"/>
              <a:t>Testy obsahově vychází  z RVP </a:t>
            </a:r>
            <a:r>
              <a:rPr lang="cs-CZ" dirty="0" smtClean="0"/>
              <a:t>ZV.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Vzorové testy na www.cermat.cz.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962373"/>
              </p:ext>
            </p:extLst>
          </p:nvPr>
        </p:nvGraphicFramePr>
        <p:xfrm>
          <a:off x="971600" y="4437113"/>
          <a:ext cx="7056783" cy="1219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731">
                <a:tc>
                  <a:txBody>
                    <a:bodyPr/>
                    <a:lstStyle/>
                    <a:p>
                      <a:r>
                        <a:rPr lang="cs-CZ" dirty="0" smtClean="0"/>
                        <a:t>Studium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1. termín testů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2. termín testů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372">
                <a:tc>
                  <a:txBody>
                    <a:bodyPr/>
                    <a:lstStyle/>
                    <a:p>
                      <a:r>
                        <a:rPr lang="cs-CZ" dirty="0" smtClean="0"/>
                        <a:t>Šestileté</a:t>
                      </a:r>
                    </a:p>
                    <a:p>
                      <a:r>
                        <a:rPr lang="cs-CZ" dirty="0" smtClean="0"/>
                        <a:t>a osmileté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17</a:t>
                      </a:r>
                      <a:r>
                        <a:rPr lang="cs-CZ" dirty="0" smtClean="0"/>
                        <a:t>.4.2023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18.4.2023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32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6359" y="260648"/>
            <a:ext cx="8124789" cy="8501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Kritéria pro přijetí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1412776"/>
            <a:ext cx="8343951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Ředitel SŠ hodnotí splnění kritérií přijímacího řízení uchazečem podle</a:t>
            </a:r>
          </a:p>
          <a:p>
            <a:endParaRPr lang="cs-CZ" dirty="0" smtClean="0"/>
          </a:p>
          <a:p>
            <a:r>
              <a:rPr lang="cs-CZ" dirty="0" smtClean="0"/>
              <a:t>	a) hodnocení na vysvědčení z předchozího vzdělávání,</a:t>
            </a:r>
          </a:p>
          <a:p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b) výsledků jednotné zkoušky, pokud je součástí přijímacího řízení</a:t>
            </a:r>
          </a:p>
          <a:p>
            <a:r>
              <a:rPr lang="cs-CZ" dirty="0"/>
              <a:t>	 </a:t>
            </a:r>
            <a:r>
              <a:rPr lang="cs-CZ" dirty="0" smtClean="0"/>
              <a:t>    (jednotná zkouška se podílí nejméně 60% na celkovém hodnocení)</a:t>
            </a:r>
          </a:p>
          <a:p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c) výsledků školní  přijímací zkoušky, je-li stanovena </a:t>
            </a:r>
          </a:p>
          <a:p>
            <a:r>
              <a:rPr lang="cs-CZ" dirty="0"/>
              <a:t>	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d) další skutečnosti, které osvědčují vhodné schopnosti, </a:t>
            </a:r>
          </a:p>
          <a:p>
            <a:r>
              <a:rPr lang="cs-CZ" dirty="0"/>
              <a:t>	</a:t>
            </a:r>
            <a:r>
              <a:rPr lang="cs-CZ" dirty="0" smtClean="0"/>
              <a:t>     vědomosti a zájmy uchazeče.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Předpokladem pro přijetí je rovněž splnění podmínek zdravotní</a:t>
            </a:r>
          </a:p>
          <a:p>
            <a:r>
              <a:rPr lang="cs-CZ" dirty="0"/>
              <a:t>z</a:t>
            </a:r>
            <a:r>
              <a:rPr lang="cs-CZ" dirty="0" smtClean="0"/>
              <a:t>působilosti uchazeče pro daný obor vzdělání, pokud je stanovena.</a:t>
            </a:r>
          </a:p>
          <a:p>
            <a:r>
              <a:rPr lang="cs-CZ" dirty="0"/>
              <a:t>	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" name="Picture 3" descr="C:\Users\Jitka Šolcová\AppData\Local\Microsoft\Windows\Temporary Internet Files\Content.IE5\O5N8LHBD\MC9002516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93082"/>
            <a:ext cx="1008112" cy="131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3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529264" cy="778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  Důležité termíny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72344" y="1196752"/>
            <a:ext cx="80880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Přihlašování ke vzdělávání:</a:t>
            </a:r>
          </a:p>
          <a:p>
            <a:pPr marL="285750" indent="-285750">
              <a:buFontTx/>
              <a:buChar char="-"/>
            </a:pPr>
            <a:r>
              <a:rPr lang="cs-CZ" sz="1600" dirty="0" smtClean="0"/>
              <a:t>Obor vzdělání s talentovou zkouškou	do 30.listopadu 2022</a:t>
            </a:r>
          </a:p>
          <a:p>
            <a:pPr marL="285750" indent="-285750">
              <a:buFontTx/>
              <a:buChar char="-"/>
            </a:pPr>
            <a:r>
              <a:rPr lang="cs-CZ" sz="1600" dirty="0" smtClean="0"/>
              <a:t>Denní forma vzdělávání na SŠ		do 1. března 2023</a:t>
            </a:r>
          </a:p>
          <a:p>
            <a:pPr marL="285750" indent="-285750">
              <a:buFontTx/>
              <a:buChar char="-"/>
            </a:pPr>
            <a:endParaRPr lang="cs-CZ" sz="1600" dirty="0"/>
          </a:p>
          <a:p>
            <a:r>
              <a:rPr lang="cs-CZ" sz="1600" b="1" dirty="0" smtClean="0"/>
              <a:t>Kritéria PŘ:                                                        </a:t>
            </a:r>
            <a:r>
              <a:rPr lang="cs-CZ" sz="1600" dirty="0" smtClean="0"/>
              <a:t>do 31.10.2022 (obory s </a:t>
            </a:r>
            <a:r>
              <a:rPr lang="cs-CZ" sz="1600" dirty="0" err="1" smtClean="0"/>
              <a:t>tal.zk</a:t>
            </a:r>
            <a:r>
              <a:rPr lang="cs-CZ" sz="1600" dirty="0" smtClean="0"/>
              <a:t>.)</a:t>
            </a:r>
            <a:endParaRPr lang="cs-CZ" sz="1600" dirty="0"/>
          </a:p>
          <a:p>
            <a:r>
              <a:rPr lang="cs-CZ" sz="1600" dirty="0" smtClean="0"/>
              <a:t>                                                                                do 31.1.2023</a:t>
            </a:r>
          </a:p>
          <a:p>
            <a:endParaRPr lang="cs-CZ" sz="1600" dirty="0"/>
          </a:p>
          <a:p>
            <a:r>
              <a:rPr lang="cs-CZ" sz="1600" b="1" dirty="0" smtClean="0"/>
              <a:t>Přijímací řízení:</a:t>
            </a:r>
          </a:p>
          <a:p>
            <a:pPr marL="285750" indent="-285750">
              <a:buFontTx/>
              <a:buChar char="-"/>
            </a:pPr>
            <a:r>
              <a:rPr lang="cs-CZ" sz="1600" dirty="0" smtClean="0"/>
              <a:t>Jednotná přijímací zkouška		13. dubna 2023 (čtvrtek)</a:t>
            </a:r>
          </a:p>
          <a:p>
            <a:r>
              <a:rPr lang="cs-CZ" sz="1600" dirty="0"/>
              <a:t>	</a:t>
            </a:r>
            <a:r>
              <a:rPr lang="cs-CZ" sz="1600" dirty="0" smtClean="0"/>
              <a:t>				14. dubna 2023 (pátek)</a:t>
            </a:r>
          </a:p>
          <a:p>
            <a:endParaRPr lang="cs-CZ" sz="1600" dirty="0"/>
          </a:p>
          <a:p>
            <a:r>
              <a:rPr lang="cs-CZ" sz="1600" b="1" dirty="0" smtClean="0"/>
              <a:t>Odevzdání zápisového lístku</a:t>
            </a:r>
            <a:r>
              <a:rPr lang="cs-CZ" sz="1600" dirty="0" smtClean="0"/>
              <a:t>		do 10 pracovních dnů 				                                ode dne oznámení rozhodnutí</a:t>
            </a:r>
          </a:p>
          <a:p>
            <a:endParaRPr lang="cs-CZ" sz="1600" dirty="0"/>
          </a:p>
          <a:p>
            <a:r>
              <a:rPr lang="cs-CZ" sz="1600" b="1" dirty="0" smtClean="0"/>
              <a:t>Rozhodnutí o přijetí nebo nepřijetí</a:t>
            </a:r>
            <a:r>
              <a:rPr lang="cs-CZ" sz="1600" dirty="0" smtClean="0"/>
              <a:t>	do 2 </a:t>
            </a:r>
            <a:r>
              <a:rPr lang="cs-CZ" sz="1600" dirty="0"/>
              <a:t>p</a:t>
            </a:r>
            <a:r>
              <a:rPr lang="cs-CZ" sz="1600" dirty="0" smtClean="0"/>
              <a:t>racovních dnů po </a:t>
            </a:r>
            <a:endParaRPr lang="cs-CZ" sz="1600" dirty="0"/>
          </a:p>
          <a:p>
            <a:r>
              <a:rPr lang="cs-CZ" sz="1600" dirty="0" smtClean="0"/>
              <a:t>(poštou pouze rozhodnutí o nepřijetí)                    zpřístupnění hodnocení 						uchazeče Centrem pro </a:t>
            </a:r>
          </a:p>
          <a:p>
            <a:r>
              <a:rPr lang="cs-CZ" sz="1600" dirty="0"/>
              <a:t>	</a:t>
            </a:r>
            <a:r>
              <a:rPr lang="cs-CZ" sz="1600" dirty="0" smtClean="0"/>
              <a:t>				zjišťování výsledků   vzdělávání</a:t>
            </a:r>
          </a:p>
          <a:p>
            <a:endParaRPr lang="cs-CZ" sz="1600" dirty="0"/>
          </a:p>
          <a:p>
            <a:r>
              <a:rPr lang="cs-CZ" sz="1600" b="1" dirty="0" smtClean="0"/>
              <a:t>Odvolací řízení                                                </a:t>
            </a:r>
            <a:r>
              <a:rPr lang="cs-CZ" sz="1600" dirty="0" smtClean="0"/>
              <a:t>do 3 pracovních dnů</a:t>
            </a:r>
          </a:p>
          <a:p>
            <a:r>
              <a:rPr lang="cs-CZ" sz="1600" dirty="0"/>
              <a:t>	</a:t>
            </a:r>
            <a:r>
              <a:rPr lang="cs-CZ" sz="1600" dirty="0" smtClean="0"/>
              <a:t>			              od  doručení rozhodnutí </a:t>
            </a:r>
          </a:p>
          <a:p>
            <a:r>
              <a:rPr lang="cs-CZ" sz="1600" dirty="0"/>
              <a:t>	</a:t>
            </a:r>
            <a:r>
              <a:rPr lang="cs-CZ" sz="1600" dirty="0" smtClean="0"/>
              <a:t>			</a:t>
            </a:r>
            <a:r>
              <a:rPr lang="cs-CZ" sz="1600" dirty="0"/>
              <a:t> </a:t>
            </a:r>
            <a:r>
              <a:rPr lang="cs-CZ" sz="1600" dirty="0" smtClean="0"/>
              <a:t>             o nepřijetí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435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 Přihláška ke vzdělávání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57200" y="1196752"/>
            <a:ext cx="75017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Pro první kolo PŘ  lze podat dvě přihlášky na SŠ, na každou vybranou školu zvlášť. Pořadí škol dle preferencí musí být na obou přihláškách stejné. </a:t>
            </a:r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Přihláška se podává na předepsaném tiskopisu (zajistí škola), k vyzvednutí u p. tajemnice na začátku února</a:t>
            </a:r>
            <a:r>
              <a:rPr lang="cs-CZ" dirty="0"/>
              <a:t> </a:t>
            </a:r>
            <a:r>
              <a:rPr lang="cs-CZ" b="1" u="sng" dirty="0" smtClean="0"/>
              <a:t>vždy od 7.00 do 15.30 hod</a:t>
            </a:r>
            <a:r>
              <a:rPr lang="cs-CZ" b="1" dirty="0" smtClean="0"/>
              <a:t> </a:t>
            </a:r>
            <a:r>
              <a:rPr lang="cs-CZ" b="1" dirty="0"/>
              <a:t> </a:t>
            </a:r>
            <a:r>
              <a:rPr lang="cs-CZ" dirty="0" smtClean="0"/>
              <a:t>(platí i pro uchazeče o víceletá gymnázia)</a:t>
            </a:r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Nutno </a:t>
            </a:r>
            <a:r>
              <a:rPr lang="cs-CZ" dirty="0" err="1" smtClean="0"/>
              <a:t>dovyplnit</a:t>
            </a:r>
            <a:r>
              <a:rPr lang="cs-CZ" dirty="0" smtClean="0"/>
              <a:t> (pozor na PLP</a:t>
            </a:r>
            <a:r>
              <a:rPr lang="cs-CZ" dirty="0" smtClean="0">
                <a:latin typeface="Comic Sans MS"/>
              </a:rPr>
              <a:t>*</a:t>
            </a:r>
            <a:r>
              <a:rPr lang="cs-CZ" dirty="0" smtClean="0"/>
              <a:t> u některých oborů) </a:t>
            </a:r>
            <a:r>
              <a:rPr lang="cs-CZ" dirty="0"/>
              <a:t> </a:t>
            </a:r>
            <a:r>
              <a:rPr lang="cs-CZ" dirty="0" smtClean="0"/>
              <a:t>a doručit do 1.3.2023 na příslušnou SŠ</a:t>
            </a:r>
            <a:r>
              <a:rPr lang="cs-CZ" dirty="0"/>
              <a:t> </a:t>
            </a:r>
            <a:r>
              <a:rPr lang="cs-CZ" dirty="0" smtClean="0"/>
              <a:t>(zajistí zákonný zástupce, osobně nebo doporučeně poštou).</a:t>
            </a:r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Obsahuje výsledky vzdělávání za 8. ročník a 1. pololetí 9. ročníku</a:t>
            </a:r>
          </a:p>
          <a:p>
            <a:r>
              <a:rPr lang="cs-CZ" dirty="0" smtClean="0"/>
              <a:t>-   Uchazeč se </a:t>
            </a:r>
            <a:r>
              <a:rPr lang="cs-CZ" u="sng" dirty="0" smtClean="0"/>
              <a:t>speciálními vzdělávacími potřebami </a:t>
            </a:r>
            <a:r>
              <a:rPr lang="cs-CZ" dirty="0" smtClean="0"/>
              <a:t>doloží k přihlášce vyjádření ŠPZ a ředitel SŠ rozhodne o uzpůsobení podmínek pro konání PZ.</a:t>
            </a:r>
            <a:endParaRPr lang="cs-CZ" dirty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algn="ctr"/>
            <a:r>
              <a:rPr lang="cs-CZ" dirty="0" smtClean="0">
                <a:latin typeface="Comic Sans MS"/>
              </a:rPr>
              <a:t>*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PLP – udává, zda uchazeč musí absolvovat povinnou lékařskou prohlídku před podáním přihlášky ke studiu</a:t>
            </a:r>
            <a:r>
              <a:rPr lang="cs-CZ" dirty="0" smtClean="0">
                <a:latin typeface="Comic Sans MS"/>
              </a:rPr>
              <a:t>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484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Zápisový lístek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1628800"/>
            <a:ext cx="6552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Potvrzení úmyslu uchazeče stát se žákem příslušného oboru vzdělání  na dané škole</a:t>
            </a:r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Nutno odevzdat nejpozději do 10 pracovních dnů ode dne oznámení rozhodnutí o přijetí</a:t>
            </a:r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Obdrží zákonný zástupce společně s přihláškou</a:t>
            </a:r>
          </a:p>
          <a:p>
            <a:r>
              <a:rPr lang="cs-CZ" dirty="0" smtClean="0"/>
              <a:t>  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Lze uplatnit pouze jednou (nelze vzít zpět, </a:t>
            </a:r>
          </a:p>
          <a:p>
            <a:r>
              <a:rPr lang="cs-CZ" dirty="0"/>
              <a:t>p</a:t>
            </a:r>
            <a:r>
              <a:rPr lang="cs-CZ" dirty="0" smtClean="0"/>
              <a:t>ouze v případě úspěšného odvolání nebo </a:t>
            </a:r>
          </a:p>
          <a:p>
            <a:r>
              <a:rPr lang="cs-CZ" dirty="0" smtClean="0"/>
              <a:t>pokud uchazeč uplatní ZL pro obor s </a:t>
            </a:r>
          </a:p>
          <a:p>
            <a:r>
              <a:rPr lang="cs-CZ" dirty="0" smtClean="0"/>
              <a:t>talentovou zkouškou a je později přijat i </a:t>
            </a:r>
          </a:p>
          <a:p>
            <a:r>
              <a:rPr lang="cs-CZ" dirty="0" smtClean="0"/>
              <a:t>do oboru bez TZ)</a:t>
            </a:r>
          </a:p>
          <a:p>
            <a:endParaRPr lang="cs-CZ" dirty="0"/>
          </a:p>
        </p:txBody>
      </p:sp>
      <p:sp>
        <p:nvSpPr>
          <p:cNvPr id="4" name="AutoShape 4" descr="data:image/jpeg;base64,/9j/4AAQSkZJRgABAQAAAQABAAD/2wCEAAkGBxMSEhUUEhQUFRUXFxgXFxcXFxgYFhYUFxccFxUXFxgcISggGBonHBcYITEhJSkrLy4uHB8zODQsNygtLisBCgoKDg0OGA8QGzgcHCY2LDAsNywsLiwsLCwtNCwsNywsLCwtLyw3LywsLiwrLCwsLissLC0sLCwsLDUsKywsLP/AABEIAQsAvQMBIgACEQEDEQH/xAAbAAACAgMBAAAAAAAAAAAAAAAABAMFAQIGB//EAEwQAAECAwMGBREGBQQCAwAAAAECEQADIQQSMQUTIkFR0VJhcZGiBxQVIzJCRFNzgYOSk6GywtIGFjM0sdNDVGLB8HJ0guGjpCTD8f/EABcBAQEBAQAAAAAAAAAAAAAAAAABAgP/xAAoEQEAAQIFAwQDAQEAAAAAAAAAARESAlFhodETIVIDIjFBI3GRsTL/2gAMAwEAAhEDEQA/APVsiZIs5s8gmRJJMqX/AA0cAcUZtdlsstSUmzSi7lREpDIQO+VTB6e/AGHMhflpHkpfwCJ7RY5ayCtCVEYOHZ8f0HMIkrhpXupROycQ92zsxL5tLMEhRq2ISQSMQ8CZ2TiUgIs5K1JSlpaGJUCUsSKg3SKPWkW3YySzZpDVpdGtIQedIA5BGU5OlAgiWhxUFg4Idm9Y85id2/x6qmbMyekEmXIoWPak0LgVpQaQrhrgRMyccEWc1A/CT33c97gWx4xtEWaskyCCDKQyi5F0VOLmMjJcmhzSKXSNEUKe5bk1Q7n49VUqdk4d5Z8H/CSXFXIpgLpc6miWSiwLLJl2c1b8NGxShqwKUqIOsB4eGSJHipdE3RojuSLpHIxI5I2l5KkJUFCUgEOQQkOCQQfcSOQkQ7k9P6qqEz8n6IMqSkqCSAZSQTeJSmjVLj9IlSbAQk5uQLyBMAVKSDcIdyCHFIfGRbPTtMujNoijFx7wOaMzskyVBIMtLJuMwZhLUFoT/pCgC2EPcs9LVVifk52zcjvf4Se+dtVMH5CDrifN2FwDKkAmgGaQS7JUzAagtJOwF8IckZGkJDCUjACockDByanzxurJckqvGUi9St0PRgK8gA8wi90np6qhNpycUhWbkh032MkXrlHLXX74eYg4RLK6wWopRKkKIvXimWghJQWUFEChxbaxbCH15Gs5qZSHZIe6HZLXQ/EwbY0SDJskF82h9LUO+7rncxPcs9P6qqpszJ6UBZlybpQpYIkiqUlld7qJAY7YETcnkPm5DOtP4acZZZeriizOSJBABlIYBgGoAVXiPWrywJyTIDNKlhnI0Riqij52h7j8WuytSqwEsJUkmgbNJFSxAqKli7Y8Uaz5uT0FlS5IIK0l5IDFCQpQ7mtCDTF6RaTMlyiUm4HSoLDU0gKE7dvKBsjVWR7OamUgl1HuRivuzynXD3EdP7rsrRNyfdvZuSBeKayQC4UU0F1zUFmxiWWmwKUlAl2cqUVBIzaNIoqu7TSbi2HYYam5Cs6v4MvVglsFXgKan1QxKydKSq8mWgKdRcJALq7o+dg8O6T0/qqPsNZvESfZo3QdhrN4iT7NG6HoI05kew1m8RJ9mjdHF9UfJshOYuypSfxHZCRwOKPQo4fql+D+k+SA6rIX5aR5KX8Ah1RasJZC/LSPJS/gEOmAWTlKSf4sv1hyRg5Sk+MTi2NMWx5YjVk+QcZSDhigFmZgHFAGFNTCCZYJCgypSCHdigEO7uxDPU144CXsjKxziGJIdwzjGv8AmqA5Rk4ZxHrCIusLPXtUtjUi4GJxchsaRqMm2d72bQ7u92oOJY6n1gUNdsBPMyjKS7zEC7jUOKthyiGUqBDiohCbYbOpyqWgkklykO5xLtiYZ0P7QE8EQaEGh/hgJ4IX0NvvgdG33wDEEQaG33xjQ29L/uAYgiAXNvSO+EOyKL5Rdm0JrqoeJT6nww5CwW0EU1lyxKWQAJoJcaQUGKTrfaKvsEWLo4XSO+AYghd0cLpnfA6OF0zvgGIIXdHC6Z3xvKKdSn/5PASxw/VL8H9J8kdxHD9Uvwf0nyQHVZC/LSPJS/gEOkPCWQvy0jyUv4BD0At2Pk+Kl+ondB2Pk+Kl+ondDMEAuLDK8Wj1U7oz1lL8Wj1RuieCAg6zl+LR6og6yl+LR6oieF7db5UhN+dMlykYXpikoS7PiogYA80AdZS+Aj1RB1jL4CeaIJuWJKVKSqYlN2WJylFQCEy1EpSpSjQAkKb/AEmBOW7MQ4tEgi6VuJqPw0m6pePcg0JwBgJ+sZfATzQdYy+AnmiMZVkPLGelPNrLGcT2wbUV0/NCs77TWNKb/XMhQZwEzEKKnvABABdRJQoADEpI1QDvWMvgj3wdYy+D7zGqcpybktedlhM0pEtV9LTFK7lKC7KJ1ARD2cs4MwKmy05tYlqK1BIzik3gkEs5Y6th2GAY6wl8H3nfB1jL2H1lb4hmZbsyStKrRIBl92DNQCioTph9GqgK6yNsIptsqv8A82U0zSQL6MFLugoN6ofRpR+OAtDYUHUfWVvjIsif6vXXvhew2OagkrnmYNhQB73iFWS5t4kWhQeaJrXdYpc7r8MpABTtcvWAatCJUtJVMWUJGKlTVJAegqVRCtVnBIM1iFBJGfUCFq7lJ0qKOoRNlSxGci6FXS9CReFUlJo41KOvFuSK9f2fe80yhJpcwQrOlSXequ3rZWphQ1cHGk07YdJRQO3LqsO6RpVUGNMaGNrNNkum5MCiq8E9tK713uroKi5GtsIWTkdTpdaClM1Uy6JZD3lhaQ9/EKD7CWJFBC+Tfs0JOaaYTm1FR7t1UASHKzQM7KvNgm6AAAv44fql+D+k+SO4jh+qX4P6T5IDqshflpHkpfwCHoRyF+WkeSl/AIegCCCCAIrZOXbOqZmhNQJl9UsIJAWZiE3lJCTUskhVNRB1iLIwjKyPZ0zDNTKliYSVFYSLxUoAKJOJJAHMNggF5n2lsgBOflmjslQUogG6WSKmpakUX2kyrZLZKEsWqVLTfdalovy1pl52+hRvJFx5KwplVSCk0XXoJn2fsqiSZEoku5uDvlqmK51rWo8albTAfs9ZXBzEpxQG6KCtBsGkoNsJgOKynYLPNXaJisoywqbZ58iYbj3pC5Moi6kTACUAX3SGJmKoHh3KGRLIFCV1zJlFUsyjLW5WudaJ6J5WVKmXypS0BgDeqSFAgEdMv7OWQkkyJbqx0RWgTXzADzCGZuSpKlhapaCsXGUUi8M3euVxpnFt/qVtMBw68kWaWpKV24KYyZc5xfWVSLZn5SUrKiZREyeEm+VqKbpcEFUSTrDYpkm0SEWyS9omJmSlllJlXphnIlyylaXImZ5aWUCL+wCOv7B2e8V5lF5SitSmqpZKSSdp0E47BGg+ztlDESUBmwDVSLoPK1H2QFNl7KEhcuzBFpkyGMm0SyuUpSChxLlaIUi6kqWgAk8XGKfKGRpNoVNlm3y85NnImBYSUqvqs3Wl1CkTUhcw5hSrtRiCgghuwtH2bskwJC5CFBCAhDjuUJUFJSNgBSCOQRvJyBZkqC0yUBQIUCBUEPdPmc/4IDmMsWCSZlslm1SZS58tITflEGWJTLnqviYkTFKzoJulLEgl4SXkqSF2aYMpWVKrOFITTRUULM2YFAz9MiUCCV3lA3lu+HZz8gWdZClywpQvsok3hnFX1sXcOpjxMlsA0Z+zNk8Slq0qwvBiwdhj5oCXs/ZK/wDybPTHtqKctY1nfaGypDmfLxu90CXvFGAq15JD4UjFo+zdlmIuLkoUllJY10VrStYfFipCS20CMj7PWa9fzQvaWk6nF8uur6zjyDYGB2y2tEx7hdmfGhUkLA9VST54niCx2REpN1AYOTiTjxmvFyACJ4AggggCOH6pfg/pPkjuI4fql+D+k+SA6rIX5aR5KX8AhxeBZnbXh54TyF+WkeSl/AIcmgEF8GL8kBVix2ijWhLeTBfDjqN8b2iz2ktcmoSyUguh7ynN5X9Oi1K12a6yWLCQSJhALEutYxrrwxqNrjEUltE2yAMqYcEEAKWSQEaBS2IurxH9oBjrG1MR1wniObBOGOIavLTliRdjtL0npA0cUBRLJDl6M5BpWnuSs0uyELCJhZtLTXRilnJwLlLe6MJlWOnbTSlZigTq144isBZiVaAn8SWVAmt1gXSQkcWkxeuxogFktTnt6G40DFy4bUGbX/3HJsdnmgBKlKABZlKbunL6rznlHPEwyFKd3mGoNVqxH6bqYQEgs1ob8VLuXNzUwYDYXfn4ojFktWBno5c3Xz13RYCVsUQPNujNw8I+7dAaSgsAAlJLVODnkaN9L+nnO6C4eEfduguHhH3boA0tg5zugdexPOd0Fw8I9HdAEnhH3boAdWxPOd0Dq2J5zujZYfAtzf3jS4eGejugMurYnnO6B17E+sd0Fw8I9HdBcPCPR3QGHXsT6x3Rl1bE+sd0GbPCPR3QZs8I9HdAYdexPrHdGySrWB5i/wDaMZs8JXR3RlKSNZPK39hAbxw/VL8H9J8kdxHD9Uvwf0nyQHVZC/LSPJS/gEOqwrhFVki2y0WeQlcxCTmZZZSgC1wVYw0vKUli02U+p1pZ+eJWGrcU/SS7L4GOOganmjBlyzigYN3BwpTDiEVAt06nb7HTaoucMWPLzxLNyiugTNsuKXN/BN3To+N524sYVgsxZLMIl8Aeod0YzUvgD2f/AFFPKyhPbSnWJ9WmX87FuaNpmUJt4XZ1ju07qYXwrhrdoVgsxZLcBGF3oHdGWRwegd0UpyhPcdusTDEXzWnu/wA8+03KM29ozbE1MZhfAXqcr+aFYLMWS30OD0Dug0OD0Duiqk5TmHuptjFFUCyasbuvB2O1thiNeUJzhp1iGL6Z2hteLP8A5grBZiyXLI4PQO6BkcHoHdFTZsoTQ9+dYzQsy6uxuvxOz+fijXslPr22wnDGYqm0ccKwWYslzocHoHdGGRwegd0IWXKTPnJtmOy6tudzDHZSX4yT7RMKwWYsjDI4PQO6MaHB6B3RD2Tl+Mk+0TGOykvxkn2iYVgsxZJ9Dgj1DujJWlIJCagEsE1Lahxwv2Ul+Mle0TB2UleMle0TvhWCzFkLFlPOEjNzUNrWgh+TbDeeH+Awp2VlcOX7RG+DsrK8ZL9ojfCsFmLI3n07fcYymYDhCfZWVw5ftEb42TlSV4yWP+aN8KwWYsjscP1S/B/SfJHaSpyVB0kKG0FxziOL6pfg/pPkisrPIkhK1yryUqaxSGcA61bYsbTk2UqahJlpa6ssA1QUAYcp54S+z3dyv9lZ/wBVRbTfxpf+iZ8UuMw645mKfqCS8n2QXSUoAUHSSSARyvxiNRYLGcBLLlgy8TsxxjfK6ZCQhMyQVpZQBSi8JYF2lKpehBHB2tCxnWZIEwWZYurSxEplOXqwqQGPnbii0c7pzTqsdjTjmx/z202xlNjshN0XH1ATDWrU0tsa2NNmmlSRICbrE3pYSDsPHr/wh3E2GzgghEsEFxQUIo/KzCBdOZQ5Psjtouz/AIqsMH7rjEY6wsbEuGAc9tVQbe6hpVgsxDFEtndqM+3ljIsdnAICZbEMRSocFjzCKXSWVk2yDFhrrNVh60CMn2Qu12mPbFUwfvuMc8M9Y2eujLwbUzOCwGqoB5QDAiw2cYIl7NUSkF0k1ZPse0Yt+MvE1HfRurJFlGrAOe2rwZ37rBgYmVk2ylnRLpUYUL3n5bxd9tY3Nis+N1GF3HvSkpbmJEUukojJ9kozVw7aqvJpcYjdOSrKo3QHI1CYt/i4jEyMm2YMyJYYuGYMQX/WN5VlkJVeSEBTM4LFtmMC6UXYGz8E+0mfVGRkKRwD68z6oadHC6Z3waHC6Z3wLpK9gpHAPrzPqgVkazjFPF3a8TQa4adHC6Z3wES6aQoXGkcWI28ZgXTmV7BSOAfXmfVAMhyOAfXX9UNdr4XTO+MujhdM74F05lOwcjgH11/VC2UciyUypikpUClCiDfmUISSO+iz0OF0zvhfKV3MzmLnNL74nvTqeBdKLISAM+AAAJ66AMME6o5zql+D+k+SOlyLjP8ALr/RMc11S/B/SfJEj4b9T/qVv9nu7lf7Kz/qqLab+PL/ANEz4pcVP2e7uV/srP8AqqLO1h5qat2qbXZWXWEHqfMfqBlJc8FOZQhYZV68q7Wl1jqHdOWOqkRrm2gJpKSVMnvgASUm/TUAphjriFNjnNo2osap0EqZPE5JNTiX1Q/KCkgJKwVNiUsVHawP6RXMqmdabqjmUAtoC+7l++pSmx8I2lT7Q+lKQAxrferFnphQbWfWzw2pSg2kmuFMeSsZJVtTzHfAVi7Ra3pJQ1e/q9WPJhDlkmzSDnJd0vQBQNOV+WGGVtT6p3xkKbuiHx2U5+OA1vngno74L54J6O+N0TAcCDye6MhQwgNL54J6O+C+eCejvjcGMwEd88E9HfGL54B5074lggIr54J5074L54CujviWCAizh4J6O+DOHgno74qp+dmWpctM5UpKJMpeimWSVTFzUlytJ1S04ccTdjZ383O9SR+3GaunTp8zEf3g/nDwD0d8F88E9HfCHY2d/NzvUkftwdjZ383O9SR+3FrORZHlG/B/OHgn3b4Xykp5M3RI7WvFuCdhiDsbO/m53qSP24Xyhk6cJUwm1zjoKpckV0TT8OFZyLI8o34M5Fxn+XX+iY5rql+D+k+SOsyZYc0lQvqWVKK1KVdBJVxJAAFNkcn1S/B/SfJCPhPUmJxTRb/Z7u5X+ys/6qiztjZxN7DNTX5HlvFbkywLMuRMlzc2et5SCCgKBAF4M7MdI+6N7RZrQJie3gnNzD+CnUUUZ6vSJ8NTbipNaf3glN7Hki8CK9z2waTihGou0TWqTYLwv1Vol701hoaJLFu5AHHzwtJtNrKkhQW7h1ZgMkKoSH1Y8baqh9+uLYbtF1Ne0p0RtLts1PSLXRmyPKN+EsmTk9RASHcsGMzGhoX8/mixmZFsyiFFLkXW01togBNLzYJEVaZlsIBD90UkGUkEAJBvCtalvMYdkSbSUgqm3SRUZhJI4iQWeFdCyPKN+E0nIlnS7JxfFaiQ4KaVpRRrGpyBZTigeuvUXHfY1xjHW0/x/wD4Bvg62n+P/wDXG+FdCyPKN+EkvItmSXCWLEPfVgQQX0q0JqdsaqyHZizpNKfiLFK46VcTjGvW8/x//rjfAbNP8f8A+uN8K6FkeUb8G7Jk6TLfNhiQAWUcBgMcKwzmhtPOYrEWWe9J/wD4AP7xJ1paf5gexTvhXQsjyjfg/muM85gzXGrnMIdaWn+YHsU74OtLT/MD2Kd8K6FkeUb8H81xq54ymW2s+eK/rS0/zA9infB1paf5gexTvhXQsjyjfgsp+vJ5SWIs1nNcPxbRjEEjLCiSL0gltG7OGkpw4a7QMQ0WVgyepExc2ZMziloQjuQkBKCtQoNbzFe6HOtkcFPMIRC+pMTPbv2j/FHZsrqUoh5RoSAmaCdHugRd1CvPGvZpRZsyx2z0DkfRpR+aL3rZDvcS/INeMAsqMbieYRXNSLystyEmSe6u9uS5bAsE7GcRZ21JzEwqd82pxQgG6XqweGBZUcBPMOWIsrfgTfJr+EwDccP1S/B/SfJHcRw/VL8H9J8kB1WQvy0jyUv4BG1pBMxLFjmprHYXlsY1yF+WkeSl/AI1ygtImJCrzKlzRopUo1MvggwC65FrcNNlkbSjkxAxOI1Y8Vd58m1XhdmSwKOCkl9FjyaVfdCa7BJJDLtSQNQE6gxAGjQUFImm2eWogldpozaMyjJuuHTixLwEpkWtx22UGxFw1/6jaZJtRIaZLAo+iXwF5tlXbliCTZJaSDnLUSC+lnT5u5w4uIbId67Rw5ns1fRAQykWqt5UrWzJVsLa9t3mO2mipNsf8SSKcE7fdSj8ZpgzHXiOHM9mr6IyLWjhzPUP0QEEiTawdKZKUG4Je81DRtePubCBUu2PRcnjBSqh4v8AvZqifrtPDmeofpg68Rw1+ofpgCyJngnOGWrZddNde2kNXlbE+sd0LJtyB36zyoP9kxuMoS9p9VW6AmvK2D1jugvK2D1juiE5Ql8L3K3QdkZXC9x3QE15Wwesd0ZSVawB53/tEHZCXwvcd0HZCVwx74DS3ZTRKICyA+29x7ARqhZeX5IAUVpZQCh3TkEAgtdfAw52QlcNMBt8nho5xALnLUq7evy7tK3i1SoDVtQoeYxqjLkoh76GprVRw4cXaUhjshI8ZLphpDk/uYE2+QMJkv1hrqYBZOX5JBN9FAVGqqAFjS7tPvEYtGUETZM+4pKrstTsSWdBI1Q12QkeMl+smFcqW+TmZrTJbmWsUUlzoloC2jh+qX4P6T5I7iOH6pfg/pPkgOqyF+WkeSl/AIzaFNOQce1TTzKlRjIX5aR5KX8Ajab+Yl+Sm/FKgIJ+VriULVLmspN5TIUShmooNTE4tgYwjLIKkpzU4FSgkXkECut+IVMTZRVPBTmRLIreCyQTUNdI4r3u2VgmLtd1wmTevCjqa5V6tjhzmAF5ZbCTaDUfw9uysbSsruoDNTgCwBKKAnbsFceWJLFMnurOpQB3t087v/nNVu+eCecQFerLQH8Ke23NnF8Gx8+EZGVqKOanaIdiipqAwG2sP5w8E84jAmHgnnG+ASVlhLkCXOLAEsjB2oa41H64VjEnLAU/ap1MNA1FMOOuHFD988E843wXzwT7t8BWry4A3ap9S34ZNHZ2HH7q4RMrKqQ+hNOje7g10StuVg3LSHL54J92+DOHgn3b4Ctk5cSopGbnC82MshiSBV8MYns2UwtZTcmJo7qSw5+aG84eCr3b4M4eCro74AzydsGfTtEGcPBV0d8Yzp4CujvgM59O0Rqu0gNrctTkJPuBMbZw8FXR3xjOHgK6O+Aznk7RzwZ9O0c8GcPBV0d8GcPBV0d8AZ9O0c4hbKcwGTNYg9rX8JhnOHgq6O+F8pL7TNcEdrXUtwTsMA5HD9Uvwf0nyR3EcP1S/B/SfJAdVkL8tI8lL+ARtPIE9BNAJU1zsF6VGuQvy0jyUv4BGLcRnBeqnMznG0PLeA1t0jOlKkT1Iug9wQQbzMTqJBTTlOLxqrJ6yi6mesUSARUi6m6S5qScXOsRUzZtgchSCFKLqBTMcqoDe2mvG/HDxyvZZRTLvqAoABnGGjeHmbX5oBk5NmFKwbRMdQYEBIubSmmPK8bS7BMBrPWaEMydYLEcYcc1XhU5dszhlrL62mU5aRvNyzZ0ljMU5bxnfAFPOFD/APYAXkmYVP1zM5NWvVtrDlksy0BjMKy7uocQDUMKS8r2dTtMUWd2ExqAqNW2JMa/eGzppfUXr3Mw8WsYceFKwFpdVtHqnfBdVtHMd8V9ny/IWWvEFiqqVVABJIoxZjGD9obMDWY2saKq44UrhAWN1W0cx3wXVbRzHfC9kypKmPdUabUqT+o90MZ5PCHPAF1W0cx3wXVbRzHfGc8naOeDOp2jngMXVbR6p3wXVcIeqd8Zzqdo54ymYDgRAa3VbR6p3wXVbR6p3xsVga4xnBtEBi6raOY74Lqto5jvjbODaIM4NogNbqto9U74Wymk5ma5B7WvU3enjhvODaIWymoZmb5NfwmAbjh+qX4P6T5I7iOH6pfg/pPkgOqyF+WkeSl/AILUSJqSkOc1NYbTelMIMhflpHkpfwCM2oHOpZgc1NYnAG9LZ4BNdutIUB1sFHaJiW1OQ+AOw7Inm2yeDoyCRRznEOXS5AriCwrEEizWoKS86WUhnDVUNYdqU18eG0Nntej26XTutHHkpSnLXmgJpNtnki9Z7odi8xJIG2n6Q/nf6Ve7fFZLstpui9OSFBRLhIIKboABDDW55ofkpWEgKUlSmqWZzyDCA3SpsEnbqx1nGM53+lXu3wG9xRjS/pgM5z+lXu3wZ3+k+7fGAVf0xl1f0wGULfURytG7RognW0bwGGgaMwQGGgaMwQENql3kkVdtWPmjn7PLnChFpAIABVmlXaitMTUu+ykdNBAc3YxOvaQtAoruhKIdJcEEO14BvPhrjRCZ5Z+uQWqLkhnoeahFdsdPBAc0qXOUot10kF+9ksnYPfQ1NBFxlBDWeZrOaW5YB9E1h2E8sfgTvJr+EwDkcP1S/B/SfJHcRw/VL8H9J8kB1WQvy0jyUv4BGLfdvi/3OZnXv9Ly3w4ozkL8tI8lL+ARvapSytKkhKmStJClFNFFJ1JL9zhxwFGuVYip86U7ReUAKhhXuWobtMXatZrVZ7KVgqmqvUwWqjoISVNqKQcceWLJUhRLmTJJGu+deP8ADjKpSzjJkn/meTxcBVostjUoATSS7BphNf7GhbaAdkPTciSlFyZmrvy2iABy4CJRKWMJMimGmR/9cF2b4mR7RX7UBFKyMhL6cwveqVnvgR+iv02RovIEo4qmHV3Z/wAPJxDZDF2b4mT7RX7cZuzPFSfaH9uAhs+Q5SC6SvAjuzUENzgYbNUa9gpfDm8bLIfVXbjDFyZ4qT7Q/txgpm+Jke0V+3AZsmTky3KFLrtL/rhDWbPCV0d0KpzwwlSR6VX7UbZyf4uV7VX7cAxmzwldHdBmzwj0d0Qhc7gS/aK/bgK53Al+1V+3ATZs8JXR3RlKCO+J5v7CF85P8XK9qr9uMhc7xcv2qv24CO3TJwIzaLwaumlNfODxf4Krrn2lg0kkkAntktgWDjuasXHHDhmTvFy/aK/bgEyd4uX7VX0QCyrRPYHNLctS/L/qerN3qfWGwxrLtFoIrJUC4pnJdcbxw1Eed4bMyd4tHtD9EYzk7xcv2h+iATRaLSxeSQQKDOyy5Bw7mjisYtM2YqRPziChpSmBUlTugv3I1Q7nJ3i0e0P0RFbUzly1ouIBUhSXzhpeBHA44Cwjh+qX4P6T5I7iOH6pfg/pPkgOqyF+WkeSl/AIbnglKgkspixOALUPPCmQvy0jyUv4BDkxYSCTQAOeQYwFZctgdlSDXRcLoP6mZzyMOIRYyL10X2va7rs/E8L9lJNO2IqH7oRMq1IGK0CrVUMaFuWo5xATQQmMqSa9sRRu+GssPNxw5AEEEEAQQQQBBBBAEEEEAQQQQBBBBAEEEEAQQQQBHD9Uvwf0nyR3EcP1S/B/SfJAdVkL8tI8lL+AQ5MSCCCHBBcbRshPIX5aR5KX8Ahqf3KqPQ020wgKq2JlBTmyqUdqZYU5IBq2OxzsjE+ZJul7KtQcOBJdywLs1WCUh+IDVGgsgmqdUqah9k0pLAEJok/0jnHGy8+USVqNntRIXQCanSqo3kC+yU6CaU7sUxEA5KXJCipNlWFBg4ksWIUaHWKF2PfDbE8vKwq8mekAEuZZALAk/p7xC1lsIml1onyyAkh5pqSAVAMrEEMYZk5FlpIN6aSC4JmKOLUO0aI/wmAzIysFFs1OGFVSyBXB9Y180Zm5VCW7VPLvhLUWYtXZGicioBe/O4u2qp/fnjadkhKsVzeJpimBvFTtgaqo7sw2QAvKwDdqnlycJaizazsjCsrgN2qeXcNm1O6QC1dr0OBY7IFZElkAFU1gG/EXUAuHrWusxlWRkEAXprAk/iKxLcfF7ztgJLDlDO/w5qKP2xBT5g+Jh2KxORJYBF6aQQ1ZijRm/vGwyMhiL85iQT21b0BGL4EGo1sICxgeK6ZkhJu9snC7g0xW3X+j7I1ORJddOdUMe2rLgbXNYCzgiumZISWBmT6BvxV1q9a1PHAnJCRhNn+1VAWMEVxyQHfOzxVJbOKrdAFeVg+3zxg5IDvnZ/tVc3+bTAWLwPFcMkJAIzk6rP2xWIIL8tG5IrlyLxAa2JCjUBRYXiQcDRmfkVrwAdE8ZihVKAvJa1kOS4Ua3QTQ/wBWFMSRhDGRyQoi7aA4BecQQ+DCuPugLaOH6pfg/pPkjuI4fql+D+k+SA6rIX5aR5KX8Ah6PI8nfau1pkywJtAhAGhLwCR/TDH3utnjuhL+mA9Ugjyv73Wzx3Ql/TB97rZ47oS/pgPVII8r+91s8d0Jf0wfe62eO6Ev6YD1SCPK/vdbPHdCX9MH3utnjuhL+mA9Ugjyv73Wzx3Ql/TB97rZ47oS/pgPVII8r+91s8d0Jf0wfe62eO6Ev6YD1SCPK/vdbPHdCX9MH3utnjuhL+mA9Ugjyv73Wzx3Ql/TB97rZ47oS/pgPVII8r+91s8d0Jf0wfe62eO6Ev6YD1SCPK/vdbPHdCX9MH3utnjuhL+mA9Ugjyv73Wzx3Ql/TB97rZ47oS/pgPVI4fql+D+k+SKP73Wzx3Ql/THOfbH7R2mZmr8x2vtoIGN3Y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MSEhUUEhQUFRUXFxgXFxcXFxgYFhYUFxccFxUXFxgcISggGBonHBcYITEhJSkrLy4uHB8zODQsNygtLisBCgoKDg0OGA8QGzgcHCY2LDAsNywsLiwsLCwtNCwsNywsLCwtLyw3LywsLiwrLCwsLissLC0sLCwsLDUsKywsLP/AABEIAQsAvQMBIgACEQEDEQH/xAAbAAACAgMBAAAAAAAAAAAAAAAABAMFAQIGB//EAEwQAAECAwMGBREGBQQCAwAAAAECEQADIQQSMQUTIkFR0VJhcZGiBxQVIzJCRFNzgYOSk6GywtIGFjM0sdNDVGLB8HJ0guGjpCTD8f/EABcBAQEBAQAAAAAAAAAAAAAAAAABAgP/xAAoEQEAAQIFAwQDAQEAAAAAAAAAARESAlFhodETIVIDIjFBI3GRsTL/2gAMAwEAAhEDEQA/APVsiZIs5s8gmRJJMqX/AA0cAcUZtdlsstSUmzSi7lREpDIQO+VTB6e/AGHMhflpHkpfwCJ7RY5ayCtCVEYOHZ8f0HMIkrhpXupROycQ92zsxL5tLMEhRq2ISQSMQ8CZ2TiUgIs5K1JSlpaGJUCUsSKg3SKPWkW3YySzZpDVpdGtIQedIA5BGU5OlAgiWhxUFg4Idm9Y85id2/x6qmbMyekEmXIoWPak0LgVpQaQrhrgRMyccEWc1A/CT33c97gWx4xtEWaskyCCDKQyi5F0VOLmMjJcmhzSKXSNEUKe5bk1Q7n49VUqdk4d5Z8H/CSXFXIpgLpc6miWSiwLLJl2c1b8NGxShqwKUqIOsB4eGSJHipdE3RojuSLpHIxI5I2l5KkJUFCUgEOQQkOCQQfcSOQkQ7k9P6qqEz8n6IMqSkqCSAZSQTeJSmjVLj9IlSbAQk5uQLyBMAVKSDcIdyCHFIfGRbPTtMujNoijFx7wOaMzskyVBIMtLJuMwZhLUFoT/pCgC2EPcs9LVVifk52zcjvf4Se+dtVMH5CDrifN2FwDKkAmgGaQS7JUzAagtJOwF8IckZGkJDCUjACockDByanzxurJckqvGUi9St0PRgK8gA8wi90np6qhNpycUhWbkh032MkXrlHLXX74eYg4RLK6wWopRKkKIvXimWghJQWUFEChxbaxbCH15Gs5qZSHZIe6HZLXQ/EwbY0SDJskF82h9LUO+7rncxPcs9P6qqpszJ6UBZlybpQpYIkiqUlld7qJAY7YETcnkPm5DOtP4acZZZeriizOSJBABlIYBgGoAVXiPWrywJyTIDNKlhnI0Riqij52h7j8WuytSqwEsJUkmgbNJFSxAqKli7Y8Uaz5uT0FlS5IIK0l5IDFCQpQ7mtCDTF6RaTMlyiUm4HSoLDU0gKE7dvKBsjVWR7OamUgl1HuRivuzynXD3EdP7rsrRNyfdvZuSBeKayQC4UU0F1zUFmxiWWmwKUlAl2cqUVBIzaNIoqu7TSbi2HYYam5Cs6v4MvVglsFXgKan1QxKydKSq8mWgKdRcJALq7o+dg8O6T0/qqPsNZvESfZo3QdhrN4iT7NG6HoI05kew1m8RJ9mjdHF9UfJshOYuypSfxHZCRwOKPQo4fql+D+k+SA6rIX5aR5KX8Ah1RasJZC/LSPJS/gEOmAWTlKSf4sv1hyRg5Sk+MTi2NMWx5YjVk+QcZSDhigFmZgHFAGFNTCCZYJCgypSCHdigEO7uxDPU144CXsjKxziGJIdwzjGv8AmqA5Rk4ZxHrCIusLPXtUtjUi4GJxchsaRqMm2d72bQ7u92oOJY6n1gUNdsBPMyjKS7zEC7jUOKthyiGUqBDiohCbYbOpyqWgkklykO5xLtiYZ0P7QE8EQaEGh/hgJ4IX0NvvgdG33wDEEQaG33xjQ29L/uAYgiAXNvSO+EOyKL5Rdm0JrqoeJT6nww5CwW0EU1lyxKWQAJoJcaQUGKTrfaKvsEWLo4XSO+AYghd0cLpnfA6OF0zvgGIIXdHC6Z3xvKKdSn/5PASxw/VL8H9J8kdxHD9Uvwf0nyQHVZC/LSPJS/gEOkPCWQvy0jyUv4BD0At2Pk+Kl+ondB2Pk+Kl+ondDMEAuLDK8Wj1U7oz1lL8Wj1RuieCAg6zl+LR6og6yl+LR6oieF7db5UhN+dMlykYXpikoS7PiogYA80AdZS+Aj1RB1jL4CeaIJuWJKVKSqYlN2WJylFQCEy1EpSpSjQAkKb/AEmBOW7MQ4tEgi6VuJqPw0m6pePcg0JwBgJ+sZfATzQdYy+AnmiMZVkPLGelPNrLGcT2wbUV0/NCs77TWNKb/XMhQZwEzEKKnvABABdRJQoADEpI1QDvWMvgj3wdYy+D7zGqcpybktedlhM0pEtV9LTFK7lKC7KJ1ARD2cs4MwKmy05tYlqK1BIzik3gkEs5Y6th2GAY6wl8H3nfB1jL2H1lb4hmZbsyStKrRIBl92DNQCioTph9GqgK6yNsIptsqv8A82U0zSQL6MFLugoN6ofRpR+OAtDYUHUfWVvjIsif6vXXvhew2OagkrnmYNhQB73iFWS5t4kWhQeaJrXdYpc7r8MpABTtcvWAatCJUtJVMWUJGKlTVJAegqVRCtVnBIM1iFBJGfUCFq7lJ0qKOoRNlSxGci6FXS9CReFUlJo41KOvFuSK9f2fe80yhJpcwQrOlSXequ3rZWphQ1cHGk07YdJRQO3LqsO6RpVUGNMaGNrNNkum5MCiq8E9tK713uroKi5GtsIWTkdTpdaClM1Uy6JZD3lhaQ9/EKD7CWJFBC+Tfs0JOaaYTm1FR7t1UASHKzQM7KvNgm6AAAv44fql+D+k+SO4jh+qX4P6T5IDqshflpHkpfwCHoRyF+WkeSl/AIegCCCCAIrZOXbOqZmhNQJl9UsIJAWZiE3lJCTUskhVNRB1iLIwjKyPZ0zDNTKliYSVFYSLxUoAKJOJJAHMNggF5n2lsgBOflmjslQUogG6WSKmpakUX2kyrZLZKEsWqVLTfdalovy1pl52+hRvJFx5KwplVSCk0XXoJn2fsqiSZEoku5uDvlqmK51rWo8albTAfs9ZXBzEpxQG6KCtBsGkoNsJgOKynYLPNXaJisoywqbZ58iYbj3pC5Moi6kTACUAX3SGJmKoHh3KGRLIFCV1zJlFUsyjLW5WudaJ6J5WVKmXypS0BgDeqSFAgEdMv7OWQkkyJbqx0RWgTXzADzCGZuSpKlhapaCsXGUUi8M3euVxpnFt/qVtMBw68kWaWpKV24KYyZc5xfWVSLZn5SUrKiZREyeEm+VqKbpcEFUSTrDYpkm0SEWyS9omJmSlllJlXphnIlyylaXImZ5aWUCL+wCOv7B2e8V5lF5SitSmqpZKSSdp0E47BGg+ztlDESUBmwDVSLoPK1H2QFNl7KEhcuzBFpkyGMm0SyuUpSChxLlaIUi6kqWgAk8XGKfKGRpNoVNlm3y85NnImBYSUqvqs3Wl1CkTUhcw5hSrtRiCgghuwtH2bskwJC5CFBCAhDjuUJUFJSNgBSCOQRvJyBZkqC0yUBQIUCBUEPdPmc/4IDmMsWCSZlslm1SZS58tITflEGWJTLnqviYkTFKzoJulLEgl4SXkqSF2aYMpWVKrOFITTRUULM2YFAz9MiUCCV3lA3lu+HZz8gWdZClywpQvsok3hnFX1sXcOpjxMlsA0Z+zNk8Slq0qwvBiwdhj5oCXs/ZK/wDybPTHtqKctY1nfaGypDmfLxu90CXvFGAq15JD4UjFo+zdlmIuLkoUllJY10VrStYfFipCS20CMj7PWa9fzQvaWk6nF8uur6zjyDYGB2y2tEx7hdmfGhUkLA9VST54niCx2REpN1AYOTiTjxmvFyACJ4AggggCOH6pfg/pPkjuI4fql+D+k+SA6rIX5aR5KX8AhxeBZnbXh54TyF+WkeSl/AIcmgEF8GL8kBVix2ijWhLeTBfDjqN8b2iz2ktcmoSyUguh7ynN5X9Oi1K12a6yWLCQSJhALEutYxrrwxqNrjEUltE2yAMqYcEEAKWSQEaBS2IurxH9oBjrG1MR1wniObBOGOIavLTliRdjtL0npA0cUBRLJDl6M5BpWnuSs0uyELCJhZtLTXRilnJwLlLe6MJlWOnbTSlZigTq144isBZiVaAn8SWVAmt1gXSQkcWkxeuxogFktTnt6G40DFy4bUGbX/3HJsdnmgBKlKABZlKbunL6rznlHPEwyFKd3mGoNVqxH6bqYQEgs1ob8VLuXNzUwYDYXfn4ojFktWBno5c3Xz13RYCVsUQPNujNw8I+7dAaSgsAAlJLVODnkaN9L+nnO6C4eEfduguHhH3boA0tg5zugdexPOd0Fw8I9HdAEnhH3boAdWxPOd0Dq2J5zujZYfAtzf3jS4eGejugMurYnnO6B17E+sd0Fw8I9HdBcPCPR3QGHXsT6x3Rl1bE+sd0GbPCPR3QZs8I9HdAYdexPrHdGySrWB5i/wDaMZs8JXR3RlKSNZPK39hAbxw/VL8H9J8kdxHD9Uvwf0nyQHVZC/LSPJS/gEOqwrhFVki2y0WeQlcxCTmZZZSgC1wVYw0vKUli02U+p1pZ+eJWGrcU/SS7L4GOOganmjBlyzigYN3BwpTDiEVAt06nb7HTaoucMWPLzxLNyiugTNsuKXN/BN3To+N524sYVgsxZLMIl8Aeod0YzUvgD2f/AFFPKyhPbSnWJ9WmX87FuaNpmUJt4XZ1ju07qYXwrhrdoVgsxZLcBGF3oHdGWRwegd0UpyhPcdusTDEXzWnu/wA8+03KM29ozbE1MZhfAXqcr+aFYLMWS30OD0Dug0OD0Duiqk5TmHuptjFFUCyasbuvB2O1thiNeUJzhp1iGL6Z2hteLP8A5grBZiyXLI4PQO6BkcHoHdFTZsoTQ9+dYzQsy6uxuvxOz+fijXslPr22wnDGYqm0ccKwWYslzocHoHdGGRwegd0IWXKTPnJtmOy6tudzDHZSX4yT7RMKwWYsjDI4PQO6MaHB6B3RD2Tl+Mk+0TGOykvxkn2iYVgsxZJ9Dgj1DujJWlIJCagEsE1Lahxwv2Ul+Mle0TB2UleMle0TvhWCzFkLFlPOEjNzUNrWgh+TbDeeH+Awp2VlcOX7RG+DsrK8ZL9ojfCsFmLI3n07fcYymYDhCfZWVw5ftEb42TlSV4yWP+aN8KwWYsjscP1S/B/SfJHaSpyVB0kKG0FxziOL6pfg/pPkisrPIkhK1yryUqaxSGcA61bYsbTk2UqahJlpa6ssA1QUAYcp54S+z3dyv9lZ/wBVRbTfxpf+iZ8UuMw645mKfqCS8n2QXSUoAUHSSSARyvxiNRYLGcBLLlgy8TsxxjfK6ZCQhMyQVpZQBSi8JYF2lKpehBHB2tCxnWZIEwWZYurSxEplOXqwqQGPnbii0c7pzTqsdjTjmx/z202xlNjshN0XH1ATDWrU0tsa2NNmmlSRICbrE3pYSDsPHr/wh3E2GzgghEsEFxQUIo/KzCBdOZQ5Psjtouz/AIqsMH7rjEY6wsbEuGAc9tVQbe6hpVgsxDFEtndqM+3ljIsdnAICZbEMRSocFjzCKXSWVk2yDFhrrNVh60CMn2Qu12mPbFUwfvuMc8M9Y2eujLwbUzOCwGqoB5QDAiw2cYIl7NUSkF0k1ZPse0Yt+MvE1HfRurJFlGrAOe2rwZ37rBgYmVk2ylnRLpUYUL3n5bxd9tY3Nis+N1GF3HvSkpbmJEUukojJ9kozVw7aqvJpcYjdOSrKo3QHI1CYt/i4jEyMm2YMyJYYuGYMQX/WN5VlkJVeSEBTM4LFtmMC6UXYGz8E+0mfVGRkKRwD68z6oadHC6Z3waHC6Z3wLpK9gpHAPrzPqgVkazjFPF3a8TQa4adHC6Z3wES6aQoXGkcWI28ZgXTmV7BSOAfXmfVAMhyOAfXX9UNdr4XTO+MujhdM74F05lOwcjgH11/VC2UciyUypikpUClCiDfmUISSO+iz0OF0zvhfKV3MzmLnNL74nvTqeBdKLISAM+AAAJ66AMME6o5zql+D+k+SOlyLjP8ALr/RMc11S/B/SfJEj4b9T/qVv9nu7lf7Kz/qqLab+PL/ANEz4pcVP2e7uV/srP8AqqLO1h5qat2qbXZWXWEHqfMfqBlJc8FOZQhYZV68q7Wl1jqHdOWOqkRrm2gJpKSVMnvgASUm/TUAphjriFNjnNo2osap0EqZPE5JNTiX1Q/KCkgJKwVNiUsVHawP6RXMqmdabqjmUAtoC+7l++pSmx8I2lT7Q+lKQAxrferFnphQbWfWzw2pSg2kmuFMeSsZJVtTzHfAVi7Ra3pJQ1e/q9WPJhDlkmzSDnJd0vQBQNOV+WGGVtT6p3xkKbuiHx2U5+OA1vngno74L54J6O+N0TAcCDye6MhQwgNL54J6O+C+eCejvjcGMwEd88E9HfGL54B5074lggIr54J5074L54CujviWCAizh4J6O+DOHgno74qp+dmWpctM5UpKJMpeimWSVTFzUlytJ1S04ccTdjZ383O9SR+3GaunTp8zEf3g/nDwD0d8F88E9HfCHY2d/NzvUkftwdjZ383O9SR+3FrORZHlG/B/OHgn3b4Xykp5M3RI7WvFuCdhiDsbO/m53qSP24Xyhk6cJUwm1zjoKpckV0TT8OFZyLI8o34M5Fxn+XX+iY5rql+D+k+SOsyZYc0lQvqWVKK1KVdBJVxJAAFNkcn1S/B/SfJCPhPUmJxTRb/Z7u5X+ys/6qiztjZxN7DNTX5HlvFbkywLMuRMlzc2et5SCCgKBAF4M7MdI+6N7RZrQJie3gnNzD+CnUUUZ6vSJ8NTbipNaf3glN7Hki8CK9z2waTihGou0TWqTYLwv1Vol701hoaJLFu5AHHzwtJtNrKkhQW7h1ZgMkKoSH1Y8baqh9+uLYbtF1Ne0p0RtLts1PSLXRmyPKN+EsmTk9RASHcsGMzGhoX8/mixmZFsyiFFLkXW01togBNLzYJEVaZlsIBD90UkGUkEAJBvCtalvMYdkSbSUgqm3SRUZhJI4iQWeFdCyPKN+E0nIlnS7JxfFaiQ4KaVpRRrGpyBZTigeuvUXHfY1xjHW0/x/wD4Bvg62n+P/wDXG+FdCyPKN+EkvItmSXCWLEPfVgQQX0q0JqdsaqyHZizpNKfiLFK46VcTjGvW8/x//rjfAbNP8f8A+uN8K6FkeUb8G7Jk6TLfNhiQAWUcBgMcKwzmhtPOYrEWWe9J/wD4AP7xJ1paf5gexTvhXQsjyjfg/muM85gzXGrnMIdaWn+YHsU74OtLT/MD2Kd8K6FkeUb8H81xq54ymW2s+eK/rS0/zA9infB1paf5gexTvhXQsjyjfgsp+vJ5SWIs1nNcPxbRjEEjLCiSL0gltG7OGkpw4a7QMQ0WVgyepExc2ZMziloQjuQkBKCtQoNbzFe6HOtkcFPMIRC+pMTPbv2j/FHZsrqUoh5RoSAmaCdHugRd1CvPGvZpRZsyx2z0DkfRpR+aL3rZDvcS/INeMAsqMbieYRXNSLystyEmSe6u9uS5bAsE7GcRZ21JzEwqd82pxQgG6XqweGBZUcBPMOWIsrfgTfJr+EwDccP1S/B/SfJHcRw/VL8H9J8kB1WQvy0jyUv4BG1pBMxLFjmprHYXlsY1yF+WkeSl/AI1ygtImJCrzKlzRopUo1MvggwC65FrcNNlkbSjkxAxOI1Y8Vd58m1XhdmSwKOCkl9FjyaVfdCa7BJJDLtSQNQE6gxAGjQUFImm2eWogldpozaMyjJuuHTixLwEpkWtx22UGxFw1/6jaZJtRIaZLAo+iXwF5tlXbliCTZJaSDnLUSC+lnT5u5w4uIbId67Rw5ns1fRAQykWqt5UrWzJVsLa9t3mO2mipNsf8SSKcE7fdSj8ZpgzHXiOHM9mr6IyLWjhzPUP0QEEiTawdKZKUG4Je81DRtePubCBUu2PRcnjBSqh4v8AvZqifrtPDmeofpg68Rw1+ofpgCyJngnOGWrZddNde2kNXlbE+sd0LJtyB36zyoP9kxuMoS9p9VW6AmvK2D1jugvK2D1juiE5Ql8L3K3QdkZXC9x3QE15Wwesd0ZSVawB53/tEHZCXwvcd0HZCVwx74DS3ZTRKICyA+29x7ARqhZeX5IAUVpZQCh3TkEAgtdfAw52QlcNMBt8nho5xALnLUq7evy7tK3i1SoDVtQoeYxqjLkoh76GprVRw4cXaUhjshI8ZLphpDk/uYE2+QMJkv1hrqYBZOX5JBN9FAVGqqAFjS7tPvEYtGUETZM+4pKrstTsSWdBI1Q12QkeMl+smFcqW+TmZrTJbmWsUUlzoloC2jh+qX4P6T5I7iOH6pfg/pPkgOqyF+WkeSl/AIzaFNOQce1TTzKlRjIX5aR5KX8Ajab+Yl+Sm/FKgIJ+VriULVLmspN5TIUShmooNTE4tgYwjLIKkpzU4FSgkXkECut+IVMTZRVPBTmRLIreCyQTUNdI4r3u2VgmLtd1wmTevCjqa5V6tjhzmAF5ZbCTaDUfw9uysbSsruoDNTgCwBKKAnbsFceWJLFMnurOpQB3t087v/nNVu+eCecQFerLQH8Ke23NnF8Gx8+EZGVqKOanaIdiipqAwG2sP5w8E84jAmHgnnG+ASVlhLkCXOLAEsjB2oa41H64VjEnLAU/ap1MNA1FMOOuHFD988E843wXzwT7t8BWry4A3ap9S34ZNHZ2HH7q4RMrKqQ+hNOje7g10StuVg3LSHL54J92+DOHgn3b4Ctk5cSopGbnC82MshiSBV8MYns2UwtZTcmJo7qSw5+aG84eCr3b4M4eCro74AzydsGfTtEGcPBV0d8Yzp4CujvgM59O0Rqu0gNrctTkJPuBMbZw8FXR3xjOHgK6O+Aznk7RzwZ9O0c8GcPBV0d8GcPBV0d8AZ9O0c4hbKcwGTNYg9rX8JhnOHgq6O+F8pL7TNcEdrXUtwTsMA5HD9Uvwf0nyR3EcP1S/B/SfJAdVkL8tI8lL+ARtPIE9BNAJU1zsF6VGuQvy0jyUv4BGLcRnBeqnMznG0PLeA1t0jOlKkT1Iug9wQQbzMTqJBTTlOLxqrJ6yi6mesUSARUi6m6S5qScXOsRUzZtgchSCFKLqBTMcqoDe2mvG/HDxyvZZRTLvqAoABnGGjeHmbX5oBk5NmFKwbRMdQYEBIubSmmPK8bS7BMBrPWaEMydYLEcYcc1XhU5dszhlrL62mU5aRvNyzZ0ljMU5bxnfAFPOFD/APYAXkmYVP1zM5NWvVtrDlksy0BjMKy7uocQDUMKS8r2dTtMUWd2ExqAqNW2JMa/eGzppfUXr3Mw8WsYceFKwFpdVtHqnfBdVtHMd8V9ny/IWWvEFiqqVVABJIoxZjGD9obMDWY2saKq44UrhAWN1W0cx3wXVbRzHfC9kypKmPdUabUqT+o90MZ5PCHPAF1W0cx3wXVbRzHfGc8naOeDOp2jngMXVbR6p3wXVcIeqd8Zzqdo54ymYDgRAa3VbR6p3wXVbR6p3xsVga4xnBtEBi6raOY74Lqto5jvjbODaIM4NogNbqto9U74Wymk5ma5B7WvU3enjhvODaIWymoZmb5NfwmAbjh+qX4P6T5I7iOH6pfg/pPkgOqyF+WkeSl/AILUSJqSkOc1NYbTelMIMhflpHkpfwCM2oHOpZgc1NYnAG9LZ4BNdutIUB1sFHaJiW1OQ+AOw7Inm2yeDoyCRRznEOXS5AriCwrEEizWoKS86WUhnDVUNYdqU18eG0Nntej26XTutHHkpSnLXmgJpNtnki9Z7odi8xJIG2n6Q/nf6Ve7fFZLstpui9OSFBRLhIIKboABDDW55ofkpWEgKUlSmqWZzyDCA3SpsEnbqx1nGM53+lXu3wG9xRjS/pgM5z+lXu3wZ3+k+7fGAVf0xl1f0wGULfURytG7RognW0bwGGgaMwQGGgaMwQENql3kkVdtWPmjn7PLnChFpAIABVmlXaitMTUu+ykdNBAc3YxOvaQtAoruhKIdJcEEO14BvPhrjRCZ5Z+uQWqLkhnoeahFdsdPBAc0qXOUot10kF+9ksnYPfQ1NBFxlBDWeZrOaW5YB9E1h2E8sfgTvJr+EwDkcP1S/B/SfJHcRw/VL8H9J8kB1WQvy0jyUv4BGLfdvi/3OZnXv9Ly3w4ozkL8tI8lL+ARvapSytKkhKmStJClFNFFJ1JL9zhxwFGuVYip86U7ReUAKhhXuWobtMXatZrVZ7KVgqmqvUwWqjoISVNqKQcceWLJUhRLmTJJGu+deP8ADjKpSzjJkn/meTxcBVostjUoATSS7BphNf7GhbaAdkPTciSlFyZmrvy2iABy4CJRKWMJMimGmR/9cF2b4mR7RX7UBFKyMhL6cwveqVnvgR+iv02RovIEo4qmHV3Z/wAPJxDZDF2b4mT7RX7cZuzPFSfaH9uAhs+Q5SC6SvAjuzUENzgYbNUa9gpfDm8bLIfVXbjDFyZ4qT7Q/txgpm+Jke0V+3AZsmTky3KFLrtL/rhDWbPCV0d0KpzwwlSR6VX7UbZyf4uV7VX7cAxmzwldHdBmzwj0d0Qhc7gS/aK/bgK53Al+1V+3ATZs8JXR3RlKCO+J5v7CF85P8XK9qr9uMhc7xcv2qv24CO3TJwIzaLwaumlNfODxf4Krrn2lg0kkkAntktgWDjuasXHHDhmTvFy/aK/bgEyd4uX7VX0QCyrRPYHNLctS/L/qerN3qfWGwxrLtFoIrJUC4pnJdcbxw1Eed4bMyd4tHtD9EYzk7xcv2h+iATRaLSxeSQQKDOyy5Bw7mjisYtM2YqRPziChpSmBUlTugv3I1Q7nJ3i0e0P0RFbUzly1ouIBUhSXzhpeBHA44Cwjh+qX4P6T5I7iOH6pfg/pPkgOqyF+WkeSl/AIbnglKgkspixOALUPPCmQvy0jyUv4BDkxYSCTQAOeQYwFZctgdlSDXRcLoP6mZzyMOIRYyL10X2va7rs/E8L9lJNO2IqH7oRMq1IGK0CrVUMaFuWo5xATQQmMqSa9sRRu+GssPNxw5AEEEEAQQQQBBBBAEEEEAQQQQBBBBAEEEEAQQQQBHD9Uvwf0nyR3EcP1S/B/SfJAdVkL8tI8lL+AQ5MSCCCHBBcbRshPIX5aR5KX8Ahqf3KqPQ020wgKq2JlBTmyqUdqZYU5IBq2OxzsjE+ZJul7KtQcOBJdywLs1WCUh+IDVGgsgmqdUqah9k0pLAEJok/0jnHGy8+USVqNntRIXQCanSqo3kC+yU6CaU7sUxEA5KXJCipNlWFBg4ksWIUaHWKF2PfDbE8vKwq8mekAEuZZALAk/p7xC1lsIml1onyyAkh5pqSAVAMrEEMYZk5FlpIN6aSC4JmKOLUO0aI/wmAzIysFFs1OGFVSyBXB9Y180Zm5VCW7VPLvhLUWYtXZGicioBe/O4u2qp/fnjadkhKsVzeJpimBvFTtgaqo7sw2QAvKwDdqnlycJaizazsjCsrgN2qeXcNm1O6QC1dr0OBY7IFZElkAFU1gG/EXUAuHrWusxlWRkEAXprAk/iKxLcfF7ztgJLDlDO/w5qKP2xBT5g+Jh2KxORJYBF6aQQ1ZijRm/vGwyMhiL85iQT21b0BGL4EGo1sICxgeK6ZkhJu9snC7g0xW3X+j7I1ORJddOdUMe2rLgbXNYCzgiumZISWBmT6BvxV1q9a1PHAnJCRhNn+1VAWMEVxyQHfOzxVJbOKrdAFeVg+3zxg5IDvnZ/tVc3+bTAWLwPFcMkJAIzk6rP2xWIIL8tG5IrlyLxAa2JCjUBRYXiQcDRmfkVrwAdE8ZihVKAvJa1kOS4Ua3QTQ/wBWFMSRhDGRyQoi7aA4BecQQ+DCuPugLaOH6pfg/pPkjuI4fql+D+k+SA6rIX5aR5KX8Ah6PI8nfau1pkywJtAhAGhLwCR/TDH3utnjuhL+mA9Ugjyv73Wzx3Ql/TB97rZ47oS/pgPVII8r+91s8d0Jf0wfe62eO6Ev6YD1SCPK/vdbPHdCX9MH3utnjuhL+mA9Ugjyv73Wzx3Ql/TB97rZ47oS/pgPVII8r+91s8d0Jf0wfe62eO6Ev6YD1SCPK/vdbPHdCX9MH3utnjuhL+mA9Ugjyv73Wzx3Ql/TB97rZ47oS/pgPVII8r+91s8d0Jf0wfe62eO6Ev6YD1SCPK/vdbPHdCX9MH3utnjuhL+mA9Ugjyv73Wzx3Ql/TB97rZ47oS/pgPVI4fql+D+k+SKP73Wzx3Ql/THOfbH7R2mZmr8x2vtoIGN3YI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5"/>
            <a:ext cx="223224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 smtClean="0"/>
              <a:t>Přehled děčínských středních škol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06802" y="1484784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Gymnázium Děčín			</a:t>
            </a:r>
            <a:r>
              <a:rPr lang="cs-CZ" dirty="0">
                <a:hlinkClick r:id="rId3"/>
              </a:rPr>
              <a:t>https://gymnaziumdc.cz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Evropská obchodní akademie 		</a:t>
            </a:r>
            <a:r>
              <a:rPr lang="cs-CZ" dirty="0">
                <a:hlinkClick r:id="rId4"/>
              </a:rPr>
              <a:t>http://www.oadc.cz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SŠ lodní dopravy a technických</a:t>
            </a:r>
          </a:p>
          <a:p>
            <a:r>
              <a:rPr lang="cs-CZ" dirty="0" smtClean="0"/>
              <a:t>řemesel	(Dělnická)			</a:t>
            </a:r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www.dorado.cz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SŠ řemesel a služeb (Ruská)		</a:t>
            </a:r>
            <a:r>
              <a:rPr lang="cs-CZ" dirty="0">
                <a:hlinkClick r:id="rId6"/>
              </a:rPr>
              <a:t>https://sosruska.cz</a:t>
            </a:r>
            <a:r>
              <a:rPr lang="cs-CZ" dirty="0" smtClean="0">
                <a:hlinkClick r:id="rId6"/>
              </a:rPr>
              <a:t>/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SŠ zahradnická a zemědělská</a:t>
            </a:r>
          </a:p>
          <a:p>
            <a:r>
              <a:rPr lang="cs-CZ" dirty="0" err="1" smtClean="0"/>
              <a:t>A.E.Komerse</a:t>
            </a:r>
            <a:r>
              <a:rPr lang="cs-CZ" dirty="0"/>
              <a:t> </a:t>
            </a:r>
            <a:r>
              <a:rPr lang="cs-CZ" dirty="0" smtClean="0"/>
              <a:t>(Libverda)			</a:t>
            </a:r>
            <a:r>
              <a:rPr lang="cs-CZ" dirty="0" smtClean="0">
                <a:hlinkClick r:id="rId7"/>
              </a:rPr>
              <a:t>www.libverdadc.cz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Střední zdravotnická škola		</a:t>
            </a:r>
            <a:r>
              <a:rPr lang="cs-CZ" dirty="0" smtClean="0">
                <a:hlinkClick r:id="rId8"/>
              </a:rPr>
              <a:t>www.szsdecin.cz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VOŠ a SPŠ strojní, stavební a dopravní	</a:t>
            </a:r>
            <a:r>
              <a:rPr lang="cs-CZ" dirty="0">
                <a:hlinkClick r:id="rId9"/>
              </a:rPr>
              <a:t>http://www.prumkadc.cz</a:t>
            </a:r>
            <a:r>
              <a:rPr lang="cs-CZ" dirty="0" smtClean="0">
                <a:hlinkClick r:id="rId9"/>
              </a:rPr>
              <a:t>/</a:t>
            </a:r>
            <a:endParaRPr lang="cs-CZ" dirty="0" smtClean="0"/>
          </a:p>
          <a:p>
            <a:r>
              <a:rPr lang="cs-CZ" dirty="0" smtClean="0"/>
              <a:t> (Průmyslovka)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0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 smtClean="0"/>
              <a:t>Gymnázium Děčín</a:t>
            </a:r>
            <a:br>
              <a:rPr lang="cs-CZ" b="1" dirty="0" smtClean="0"/>
            </a:br>
            <a:r>
              <a:rPr lang="cs-CZ" sz="1400" dirty="0" smtClean="0"/>
              <a:t>	</a:t>
            </a: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446049" y="1340768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600" dirty="0" smtClean="0"/>
              <a:t>v loňském </a:t>
            </a:r>
            <a:r>
              <a:rPr lang="cs-CZ" sz="1600" dirty="0" err="1" smtClean="0"/>
              <a:t>šk</a:t>
            </a:r>
            <a:r>
              <a:rPr lang="cs-CZ" sz="1600" dirty="0" smtClean="0"/>
              <a:t>. roce přihlášeno 105 uchazečů, přijato 84</a:t>
            </a:r>
            <a:endParaRPr lang="cs-CZ" sz="1600" dirty="0"/>
          </a:p>
          <a:p>
            <a:pPr marL="285750" indent="-285750">
              <a:buFontTx/>
              <a:buChar char="-"/>
            </a:pPr>
            <a:r>
              <a:rPr lang="cs-CZ" sz="1600" dirty="0" smtClean="0"/>
              <a:t>pro školní rok 2023/24 plán 80 přijatých žáků (3 třídy)</a:t>
            </a:r>
          </a:p>
          <a:p>
            <a:endParaRPr lang="cs-CZ" sz="1600" dirty="0" smtClean="0"/>
          </a:p>
          <a:p>
            <a:r>
              <a:rPr lang="cs-CZ" sz="1600" b="1" dirty="0" smtClean="0"/>
              <a:t>Kritéria pro přijímání včetně informací o přípravných kurzech </a:t>
            </a:r>
          </a:p>
          <a:p>
            <a:endParaRPr lang="cs-CZ" sz="1600" b="1" dirty="0"/>
          </a:p>
          <a:p>
            <a:r>
              <a:rPr lang="cs-CZ" sz="1600" b="1" dirty="0" smtClean="0"/>
              <a:t>naleznete </a:t>
            </a:r>
            <a:r>
              <a:rPr lang="cs-CZ" sz="1600" b="1" dirty="0" smtClean="0">
                <a:hlinkClick r:id="rId3"/>
              </a:rPr>
              <a:t>ZDE</a:t>
            </a:r>
            <a:endParaRPr lang="cs-CZ" sz="1600" b="1" dirty="0" smtClean="0"/>
          </a:p>
          <a:p>
            <a:endParaRPr lang="cs-CZ" sz="1600" b="1" dirty="0" smtClean="0"/>
          </a:p>
          <a:p>
            <a:endParaRPr lang="cs-CZ" sz="1600" b="1" dirty="0" smtClean="0"/>
          </a:p>
          <a:p>
            <a:r>
              <a:rPr lang="cs-CZ" sz="1600" b="1" dirty="0" smtClean="0"/>
              <a:t> </a:t>
            </a:r>
            <a:endParaRPr lang="cs-CZ" sz="1600" b="1" dirty="0"/>
          </a:p>
          <a:p>
            <a:pPr marL="285750" indent="-285750">
              <a:buFontTx/>
              <a:buChar char="-"/>
            </a:pPr>
            <a:r>
              <a:rPr lang="cs-CZ" dirty="0"/>
              <a:t> Den otevřených dveří proběhne </a:t>
            </a:r>
            <a:r>
              <a:rPr lang="cs-CZ" dirty="0" smtClean="0"/>
              <a:t>13.12.2022 od 16:30</a:t>
            </a:r>
            <a:endParaRPr lang="cs-CZ" sz="160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85" y="4993437"/>
            <a:ext cx="2141146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4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6266"/>
            <a:ext cx="8136904" cy="13849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/>
              <a:t>EVROPSKÁ OBCHODNÍ AKADEMIE</a:t>
            </a:r>
          </a:p>
          <a:p>
            <a:endParaRPr lang="cs-CZ" sz="2800" b="1" dirty="0" smtClean="0"/>
          </a:p>
          <a:p>
            <a:endParaRPr lang="cs-CZ" sz="2800" b="1" dirty="0" smtClean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6235"/>
              </p:ext>
            </p:extLst>
          </p:nvPr>
        </p:nvGraphicFramePr>
        <p:xfrm>
          <a:off x="323528" y="1661746"/>
          <a:ext cx="8352928" cy="4196712"/>
        </p:xfrm>
        <a:graphic>
          <a:graphicData uri="http://schemas.openxmlformats.org/drawingml/2006/table">
            <a:tbl>
              <a:tblPr/>
              <a:tblGrid>
                <a:gridCol w="835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438">
                <a:tc>
                  <a:txBody>
                    <a:bodyPr/>
                    <a:lstStyle/>
                    <a:p>
                      <a:r>
                        <a:rPr lang="cs-CZ" sz="1600" b="1" u="sng" dirty="0" smtClean="0"/>
                        <a:t>Nabízené obory</a:t>
                      </a:r>
                      <a:r>
                        <a:rPr lang="cs-CZ" sz="1600" b="1" u="sng" baseline="0" dirty="0" smtClean="0"/>
                        <a:t> (celkem plánováno přijetí 120 žáků, v loňském roce 187/187)</a:t>
                      </a:r>
                    </a:p>
                    <a:p>
                      <a:endParaRPr lang="cs-CZ" sz="1600" b="1" u="sng" baseline="0" dirty="0" smtClean="0"/>
                    </a:p>
                    <a:p>
                      <a:r>
                        <a:rPr lang="cs-CZ" sz="1600" b="1" u="none" baseline="0" dirty="0" smtClean="0"/>
                        <a:t>4 zaměření (ne obory):</a:t>
                      </a:r>
                      <a:endParaRPr lang="cs-CZ" sz="1600" b="1" u="none" dirty="0" smtClean="0"/>
                    </a:p>
                    <a:p>
                      <a:r>
                        <a:rPr lang="cs-CZ" sz="1600" b="1" u="sng" dirty="0" smtClean="0"/>
                        <a:t> </a:t>
                      </a:r>
                    </a:p>
                    <a:p>
                      <a:r>
                        <a:rPr lang="cs-CZ" sz="1600" b="1" u="none" dirty="0" smtClean="0"/>
                        <a:t>        1. Kreativita </a:t>
                      </a:r>
                      <a:r>
                        <a:rPr lang="cs-CZ" sz="1600" b="1" u="none" dirty="0"/>
                        <a:t>podnikání</a:t>
                      </a:r>
                    </a:p>
                    <a:p>
                      <a:endParaRPr lang="cs-CZ" sz="1600" u="none" dirty="0"/>
                    </a:p>
                    <a:p>
                      <a:r>
                        <a:rPr lang="cs-CZ" sz="1600" b="1" u="none" dirty="0" smtClean="0"/>
                        <a:t>        2.</a:t>
                      </a:r>
                      <a:r>
                        <a:rPr lang="cs-CZ" sz="1600" b="1" u="none" baseline="0" dirty="0" smtClean="0"/>
                        <a:t> </a:t>
                      </a:r>
                      <a:r>
                        <a:rPr lang="cs-CZ" sz="1600" b="1" u="none" dirty="0" smtClean="0"/>
                        <a:t>Evropský </a:t>
                      </a:r>
                      <a:r>
                        <a:rPr lang="cs-CZ" sz="1600" b="1" u="none" dirty="0"/>
                        <a:t>hospodářský </a:t>
                      </a:r>
                      <a:r>
                        <a:rPr lang="cs-CZ" sz="1600" b="1" u="none" dirty="0" smtClean="0"/>
                        <a:t>asistent</a:t>
                      </a:r>
                    </a:p>
                    <a:p>
                      <a:endParaRPr lang="cs-CZ" sz="1600" b="1" u="none" dirty="0" smtClean="0"/>
                    </a:p>
                    <a:p>
                      <a:r>
                        <a:rPr lang="cs-CZ" sz="1600" b="1" u="none" dirty="0" smtClean="0"/>
                        <a:t>        3.</a:t>
                      </a:r>
                      <a:r>
                        <a:rPr lang="cs-CZ" sz="1600" b="1" u="none" baseline="0" dirty="0" smtClean="0"/>
                        <a:t> </a:t>
                      </a:r>
                      <a:r>
                        <a:rPr lang="cs-CZ" sz="1600" b="1" u="none" dirty="0" smtClean="0"/>
                        <a:t>Sportovní marketing a management</a:t>
                      </a:r>
                    </a:p>
                    <a:p>
                      <a:endParaRPr lang="cs-CZ" sz="1600" b="1" u="none" dirty="0" smtClean="0"/>
                    </a:p>
                    <a:p>
                      <a:r>
                        <a:rPr lang="cs-CZ" sz="1600" b="1" u="none" baseline="0" dirty="0" smtClean="0"/>
                        <a:t>        4. Digitální marketing a komunikace</a:t>
                      </a:r>
                    </a:p>
                    <a:p>
                      <a:endParaRPr lang="cs-CZ" sz="1600" b="1" u="none" baseline="0" dirty="0" smtClean="0"/>
                    </a:p>
                    <a:p>
                      <a:r>
                        <a:rPr kumimoji="0" lang="cs-CZ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DOD:</a:t>
                      </a:r>
                    </a:p>
                    <a:p>
                      <a:r>
                        <a:rPr kumimoji="0" lang="cs-CZ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6.12., 17.1., 14.2.</a:t>
                      </a:r>
                      <a:endParaRPr kumimoji="0" lang="cs-CZ" sz="12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1600" b="1" u="none" dirty="0" smtClean="0"/>
                    </a:p>
                    <a:p>
                      <a:endParaRPr lang="cs-CZ" sz="1600" b="1" u="none" dirty="0" smtClean="0"/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600" b="1" u="none" dirty="0" smtClean="0"/>
                        <a:t> </a:t>
                      </a:r>
                      <a:endParaRPr lang="cs-CZ" sz="1600" b="0" i="0" u="sng" dirty="0" smtClean="0"/>
                    </a:p>
                  </a:txBody>
                  <a:tcPr marL="51431" marR="51431" marT="25716" marB="25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51520" y="883746"/>
            <a:ext cx="84969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  <a:p>
            <a:r>
              <a:rPr lang="cs-CZ" sz="1000" dirty="0" smtClean="0"/>
              <a:t>	</a:t>
            </a:r>
            <a:endParaRPr lang="cs-CZ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99375"/>
            <a:ext cx="2232248" cy="109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1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68065"/>
            <a:ext cx="1860799" cy="244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74" y="4594612"/>
            <a:ext cx="2669282" cy="172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68190" y="332656"/>
            <a:ext cx="8496858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smtClean="0"/>
              <a:t>VOŠ A SPŠ STROJNÍ, STAVEBNÍ A DOPRAVNÍ </a:t>
            </a:r>
          </a:p>
          <a:p>
            <a:r>
              <a:rPr lang="cs-CZ" sz="2000" b="1" dirty="0" smtClean="0">
                <a:hlinkClick r:id="rId5"/>
              </a:rPr>
              <a:t>www.prumkadc.cz</a:t>
            </a:r>
            <a:endParaRPr lang="cs-CZ" sz="1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68190" y="1268760"/>
            <a:ext cx="62040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- v loňském roce přijati ke studiu všichni uchazeči</a:t>
            </a:r>
          </a:p>
          <a:p>
            <a:endParaRPr lang="cs-CZ" b="1" dirty="0"/>
          </a:p>
          <a:p>
            <a:r>
              <a:rPr lang="cs-CZ" b="1" dirty="0" smtClean="0"/>
              <a:t>Nabízené obory</a:t>
            </a:r>
          </a:p>
          <a:p>
            <a:endParaRPr lang="cs-CZ" b="1" dirty="0" smtClean="0"/>
          </a:p>
          <a:p>
            <a:r>
              <a:rPr lang="cs-CZ" i="1" dirty="0" smtClean="0"/>
              <a:t>Strojírenství  </a:t>
            </a:r>
          </a:p>
          <a:p>
            <a:endParaRPr lang="cs-CZ" i="1" dirty="0"/>
          </a:p>
          <a:p>
            <a:r>
              <a:rPr lang="cs-CZ" i="1" dirty="0" smtClean="0"/>
              <a:t>Elektrotechnika </a:t>
            </a:r>
          </a:p>
          <a:p>
            <a:endParaRPr lang="cs-CZ" i="1" dirty="0"/>
          </a:p>
          <a:p>
            <a:r>
              <a:rPr lang="cs-CZ" i="1" dirty="0" smtClean="0"/>
              <a:t>Stavebnictví </a:t>
            </a:r>
          </a:p>
          <a:p>
            <a:endParaRPr lang="cs-CZ" i="1" dirty="0"/>
          </a:p>
          <a:p>
            <a:r>
              <a:rPr lang="cs-CZ" i="1" dirty="0" smtClean="0"/>
              <a:t>Provoz a ekonomika dopravy </a:t>
            </a:r>
          </a:p>
          <a:p>
            <a:endParaRPr lang="cs-CZ" dirty="0"/>
          </a:p>
          <a:p>
            <a:r>
              <a:rPr lang="cs-CZ" dirty="0" smtClean="0"/>
              <a:t>Součástí PZ je i pohovor.</a:t>
            </a:r>
          </a:p>
          <a:p>
            <a:endParaRPr lang="cs-CZ" dirty="0"/>
          </a:p>
          <a:p>
            <a:r>
              <a:rPr lang="cs-CZ" dirty="0" smtClean="0"/>
              <a:t>DOD: </a:t>
            </a:r>
          </a:p>
          <a:p>
            <a:r>
              <a:rPr lang="cs-CZ" dirty="0" smtClean="0"/>
              <a:t>26.11., 12.1.</a:t>
            </a:r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135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562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Gympl, učňák nebo </a:t>
            </a:r>
            <a:r>
              <a:rPr lang="cs-CZ" dirty="0" err="1" smtClean="0"/>
              <a:t>průmka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523287" cy="41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53136"/>
            <a:ext cx="15240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0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3858" y="260649"/>
            <a:ext cx="8658621" cy="11079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b="1" dirty="0" smtClean="0"/>
              <a:t>STŘEDNÍ ŠKOLA ZAHRADNICKÁ A ZEMĚDĚLSKÁ</a:t>
            </a:r>
          </a:p>
          <a:p>
            <a:r>
              <a:rPr lang="cs-CZ" sz="2400" b="1" dirty="0" smtClean="0"/>
              <a:t> A.E. KOMERSE</a:t>
            </a:r>
          </a:p>
          <a:p>
            <a:r>
              <a:rPr lang="cs-CZ" dirty="0" smtClean="0">
                <a:hlinkClick r:id="rId3"/>
              </a:rPr>
              <a:t>www.libverdadc.cz</a:t>
            </a:r>
            <a:r>
              <a:rPr lang="cs-CZ" dirty="0" smtClean="0"/>
              <a:t>		</a:t>
            </a: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395536" y="3152216"/>
            <a:ext cx="8335927" cy="468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Škola poskytuje střední vzdělání ve třech čtyřletých oborech zakončených maturitní zkouškou:</a:t>
            </a:r>
          </a:p>
          <a:p>
            <a:r>
              <a:rPr lang="cs-CZ" dirty="0"/>
              <a:t>41-41 M/01 </a:t>
            </a:r>
            <a:r>
              <a:rPr lang="cs-CZ" b="1" dirty="0" err="1"/>
              <a:t>Agropodnikání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41-44-M/01 </a:t>
            </a:r>
            <a:r>
              <a:rPr lang="cs-CZ" b="1" dirty="0"/>
              <a:t>Zahradnictví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43-41-M/01 </a:t>
            </a:r>
            <a:r>
              <a:rPr lang="cs-CZ" b="1" dirty="0" smtClean="0"/>
              <a:t>Veterinářství</a:t>
            </a:r>
            <a:r>
              <a:rPr lang="cs-CZ" dirty="0" smtClean="0"/>
              <a:t> 	</a:t>
            </a:r>
            <a:r>
              <a:rPr lang="cs-CZ" sz="1050" dirty="0"/>
              <a:t/>
            </a:r>
            <a:br>
              <a:rPr lang="cs-CZ" sz="1050" dirty="0"/>
            </a:br>
            <a:endParaRPr lang="cs-CZ" sz="1050" dirty="0"/>
          </a:p>
          <a:p>
            <a:r>
              <a:rPr lang="cs-CZ" dirty="0"/>
              <a:t>a  </a:t>
            </a:r>
            <a:r>
              <a:rPr lang="cs-CZ" dirty="0" smtClean="0"/>
              <a:t>třech tříletých </a:t>
            </a:r>
            <a:r>
              <a:rPr lang="cs-CZ" dirty="0"/>
              <a:t>oborech zakončených </a:t>
            </a:r>
            <a:r>
              <a:rPr lang="cs-CZ" dirty="0" smtClean="0"/>
              <a:t>výučním listem:</a:t>
            </a:r>
            <a:endParaRPr lang="cs-CZ" dirty="0"/>
          </a:p>
          <a:p>
            <a:r>
              <a:rPr lang="cs-CZ" dirty="0"/>
              <a:t>41-51-H/01 </a:t>
            </a:r>
            <a:r>
              <a:rPr lang="cs-CZ" b="1" dirty="0"/>
              <a:t>Zemědělec – farmář</a:t>
            </a:r>
            <a:br>
              <a:rPr lang="cs-CZ" b="1" dirty="0"/>
            </a:br>
            <a:r>
              <a:rPr lang="cs-CZ" dirty="0" smtClean="0"/>
              <a:t>66-51-H/01 </a:t>
            </a:r>
            <a:r>
              <a:rPr lang="cs-CZ" b="1" dirty="0" smtClean="0"/>
              <a:t>Prodavač </a:t>
            </a:r>
            <a:r>
              <a:rPr lang="cs-CZ" sz="1400" b="1" dirty="0" smtClean="0"/>
              <a:t>(Obsluha a provoz zahradních center)</a:t>
            </a:r>
            <a:endParaRPr lang="cs-CZ" b="1" dirty="0" smtClean="0"/>
          </a:p>
          <a:p>
            <a:r>
              <a:rPr lang="cs-CZ" dirty="0"/>
              <a:t>41-52-H/01 </a:t>
            </a:r>
            <a:r>
              <a:rPr lang="cs-CZ" b="1" dirty="0" smtClean="0"/>
              <a:t>Zahradník</a:t>
            </a:r>
          </a:p>
          <a:p>
            <a:endParaRPr lang="cs-CZ" b="1" dirty="0"/>
          </a:p>
          <a:p>
            <a:r>
              <a:rPr lang="cs-CZ" dirty="0" smtClean="0"/>
              <a:t>DOD: 17.12., 3.2.</a:t>
            </a:r>
          </a:p>
          <a:p>
            <a:endParaRPr lang="cs-CZ" b="1" dirty="0" smtClean="0"/>
          </a:p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endParaRPr lang="cs-CZ" b="1" dirty="0" smtClean="0"/>
          </a:p>
          <a:p>
            <a:endParaRPr lang="cs-CZ" dirty="0"/>
          </a:p>
        </p:txBody>
      </p:sp>
      <p:pic>
        <p:nvPicPr>
          <p:cNvPr id="2050" name="Picture 2" descr="C:\Users\Jitka Šolcová\AppData\Local\Microsoft\Windows\Temporary Internet Files\Content.IE5\OOXDA3OK\MC90008966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41168"/>
            <a:ext cx="1487729" cy="17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24216"/>
            <a:ext cx="3048042" cy="1728000"/>
          </a:xfrm>
          <a:prstGeom prst="rect">
            <a:avLst/>
          </a:prstGeom>
        </p:spPr>
      </p:pic>
      <p:pic>
        <p:nvPicPr>
          <p:cNvPr id="2051" name="Picture 3" descr="C:\Users\Jitka Šolcová\Pictures\2012-10-17 Libverda s 9.roč\Libverda s 9.roč 0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96216"/>
            <a:ext cx="2712853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27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251412"/>
            <a:ext cx="8640960" cy="73866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 smtClean="0"/>
              <a:t>STŘEDNÍ ZDRAVOTNICKÁ ŠKOLA</a:t>
            </a:r>
          </a:p>
          <a:p>
            <a:r>
              <a:rPr lang="cs-CZ" dirty="0" smtClean="0">
                <a:hlinkClick r:id="rId3"/>
              </a:rPr>
              <a:t>www.szsdecin.cz</a:t>
            </a:r>
            <a:r>
              <a:rPr lang="cs-CZ" dirty="0" smtClean="0"/>
              <a:t>				                                   DOD 7.12.2022</a:t>
            </a:r>
            <a:endParaRPr lang="cs-CZ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20617"/>
            <a:ext cx="314553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76955" y="1420617"/>
            <a:ext cx="51871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Obor vzdělání 75-41-M/01 </a:t>
            </a:r>
            <a:r>
              <a:rPr lang="cs-CZ" sz="1600" b="1" u="sng" dirty="0"/>
              <a:t>Sociální </a:t>
            </a:r>
            <a:r>
              <a:rPr lang="cs-CZ" sz="1600" b="1" u="sng" dirty="0" smtClean="0"/>
              <a:t>činnost</a:t>
            </a:r>
            <a:r>
              <a:rPr lang="cs-CZ" sz="1600" b="1" dirty="0" smtClean="0"/>
              <a:t> </a:t>
            </a:r>
          </a:p>
          <a:p>
            <a:r>
              <a:rPr lang="cs-CZ" sz="1600" i="1" dirty="0" smtClean="0"/>
              <a:t>Bude přijato 20 uchazečů</a:t>
            </a:r>
          </a:p>
          <a:p>
            <a:endParaRPr lang="cs-CZ" sz="1600" b="1" u="sng" dirty="0" smtClean="0"/>
          </a:p>
          <a:p>
            <a:pPr algn="just"/>
            <a:r>
              <a:rPr lang="cs-CZ" sz="1600" dirty="0"/>
              <a:t>Absolventi studijního oboru najdou uplatnění jako pracovníci sociální péče obecních a okresních úřadů, pracovníci okresních správ soc. zabezpečení a v různých zařízeních sociální péče. Dále mohou pokračovat ve studiu na </a:t>
            </a:r>
            <a:r>
              <a:rPr lang="cs-CZ" sz="1600" dirty="0" smtClean="0"/>
              <a:t>VOŠ nebo VŠ </a:t>
            </a:r>
            <a:r>
              <a:rPr lang="cs-CZ" sz="1600" dirty="0"/>
              <a:t>zejména v oborech sociální práce a sociální pedagogika a v oborech sociálně zdravotních.</a:t>
            </a:r>
          </a:p>
        </p:txBody>
      </p:sp>
      <p:pic>
        <p:nvPicPr>
          <p:cNvPr id="3075" name="Picture 3" descr="C:\Users\Jitka Šolcová\AppData\Local\Microsoft\Windows\Temporary Internet Files\Content.IE5\VT52OJTU\MC90028051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191061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594185" y="4005064"/>
            <a:ext cx="5506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Obor vzdělání </a:t>
            </a:r>
            <a:r>
              <a:rPr lang="cs-CZ" sz="1600" dirty="0" smtClean="0"/>
              <a:t>53-41-M/03 </a:t>
            </a:r>
            <a:r>
              <a:rPr lang="cs-CZ" sz="1600" b="1" u="sng" dirty="0" smtClean="0"/>
              <a:t>Praktická sestra</a:t>
            </a:r>
          </a:p>
          <a:p>
            <a:r>
              <a:rPr lang="cs-CZ" sz="1600" i="1" dirty="0" smtClean="0"/>
              <a:t>Bude přijato 45 uchazečů</a:t>
            </a:r>
          </a:p>
          <a:p>
            <a:endParaRPr lang="cs-CZ" sz="1600" b="1" u="sng" dirty="0"/>
          </a:p>
          <a:p>
            <a:pPr algn="just"/>
            <a:r>
              <a:rPr lang="cs-CZ" sz="1600" dirty="0" smtClean="0"/>
              <a:t>Absolventi </a:t>
            </a:r>
            <a:r>
              <a:rPr lang="cs-CZ" sz="1600" dirty="0"/>
              <a:t>oboru </a:t>
            </a:r>
            <a:r>
              <a:rPr lang="cs-CZ" sz="1600" dirty="0" smtClean="0"/>
              <a:t>Praktická sestra </a:t>
            </a:r>
            <a:r>
              <a:rPr lang="cs-CZ" sz="1600" dirty="0"/>
              <a:t>se uplatní ve zdravotnických zařízeních lůžkového i ambulantního typu, v ordinacích praktických a odborných lékařů, v domácí ošetřovatelské péči i v zařízeních sociální péče. Žáci jsou připravováni na možnost dalšího studia na </a:t>
            </a:r>
            <a:r>
              <a:rPr lang="cs-CZ" sz="1600" dirty="0" smtClean="0"/>
              <a:t>VOŠ nebo VŠ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769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325562"/>
          </a:xfrm>
          <a:solidFill>
            <a:schemeClr val="bg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Střední škola řemesel a služeb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800" dirty="0" smtClean="0"/>
              <a:t>ruská 147, Děčín</a:t>
            </a:r>
            <a:r>
              <a:rPr lang="cs-CZ" dirty="0" smtClean="0"/>
              <a:t>			                              </a:t>
            </a:r>
            <a:r>
              <a:rPr lang="cs-CZ" sz="1300" b="1" dirty="0" smtClean="0">
                <a:hlinkClick r:id="rId2"/>
              </a:rPr>
              <a:t>www.sosruska.cz</a:t>
            </a:r>
            <a:r>
              <a:rPr lang="cs-CZ" sz="1300" b="1" dirty="0" smtClean="0"/>
              <a:t/>
            </a:r>
            <a:br>
              <a:rPr lang="cs-CZ" sz="1300" b="1" dirty="0" smtClean="0"/>
            </a:br>
            <a:r>
              <a:rPr lang="cs-CZ" sz="1300" b="1" dirty="0" smtClean="0"/>
              <a:t>                                                                                                                                                      </a:t>
            </a:r>
            <a:endParaRPr lang="cs-CZ" sz="13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M</a:t>
            </a:r>
            <a:r>
              <a:rPr lang="cs-CZ" dirty="0" smtClean="0"/>
              <a:t>aturitní obory: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Fotograf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Kosmetické služby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Obory s výučním listem: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Mechanik opravář motorových vozidel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Cukrář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Truhlář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Kuchař-číšník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Prodavač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Kadeřník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799" y="4221088"/>
            <a:ext cx="1579001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387" y="116632"/>
            <a:ext cx="8147248" cy="2002234"/>
          </a:xfrm>
          <a:solidFill>
            <a:schemeClr val="bg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/>
              <a:t>Střední škola lodní dopravy a technických řemesel</a:t>
            </a:r>
            <a:br>
              <a:rPr lang="cs-CZ" b="1" dirty="0" smtClean="0"/>
            </a:br>
            <a:r>
              <a:rPr lang="cs-CZ" sz="2000" dirty="0" smtClean="0"/>
              <a:t>dělnická 15, </a:t>
            </a:r>
            <a:r>
              <a:rPr lang="cs-CZ" sz="2000" dirty="0" err="1" smtClean="0"/>
              <a:t>děčín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>
                <a:hlinkClick r:id="rId2"/>
              </a:rPr>
              <a:t>www.dorado.cz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1800" dirty="0" smtClean="0"/>
              <a:t>                                                                              DOD po individuální domluvě</a:t>
            </a:r>
            <a:endParaRPr lang="cs-CZ" sz="1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118866"/>
            <a:ext cx="7467600" cy="4622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/>
              <a:t>Obory s výučním listem (střední odborné vzdělání s výučním listem):</a:t>
            </a:r>
          </a:p>
          <a:p>
            <a:pPr marL="0" indent="0">
              <a:buNone/>
            </a:pPr>
            <a:r>
              <a:rPr lang="cs-CZ" sz="1600" b="1" dirty="0"/>
              <a:t>	</a:t>
            </a:r>
            <a:r>
              <a:rPr lang="cs-CZ" sz="1700" dirty="0" smtClean="0"/>
              <a:t>- </a:t>
            </a:r>
            <a:r>
              <a:rPr lang="cs-CZ" sz="1300" dirty="0" smtClean="0"/>
              <a:t>Strojní mechanik</a:t>
            </a:r>
          </a:p>
          <a:p>
            <a:pPr marL="0" indent="0">
              <a:buNone/>
            </a:pPr>
            <a:r>
              <a:rPr lang="cs-CZ" sz="1300" dirty="0"/>
              <a:t>	</a:t>
            </a:r>
            <a:r>
              <a:rPr lang="cs-CZ" sz="1300" dirty="0" smtClean="0"/>
              <a:t>- Nástrojař</a:t>
            </a:r>
          </a:p>
          <a:p>
            <a:pPr marL="0" indent="0">
              <a:buNone/>
            </a:pPr>
            <a:r>
              <a:rPr lang="cs-CZ" sz="1300" dirty="0"/>
              <a:t>	</a:t>
            </a:r>
            <a:r>
              <a:rPr lang="cs-CZ" sz="1300" dirty="0" smtClean="0"/>
              <a:t>- Obráběč kovů</a:t>
            </a:r>
          </a:p>
          <a:p>
            <a:pPr marL="0" indent="0">
              <a:buNone/>
            </a:pPr>
            <a:r>
              <a:rPr lang="cs-CZ" sz="1300" dirty="0"/>
              <a:t>	</a:t>
            </a:r>
            <a:r>
              <a:rPr lang="cs-CZ" sz="1300" dirty="0" smtClean="0"/>
              <a:t>- Lodník</a:t>
            </a:r>
          </a:p>
          <a:p>
            <a:pPr marL="0" indent="0">
              <a:buNone/>
            </a:pPr>
            <a:r>
              <a:rPr lang="cs-CZ" sz="1300" dirty="0"/>
              <a:t>	</a:t>
            </a:r>
            <a:r>
              <a:rPr lang="cs-CZ" sz="1300" dirty="0" smtClean="0"/>
              <a:t>- Instalatér</a:t>
            </a:r>
          </a:p>
          <a:p>
            <a:pPr marL="0" indent="0">
              <a:buNone/>
            </a:pPr>
            <a:r>
              <a:rPr lang="cs-CZ" sz="1300" dirty="0"/>
              <a:t>	</a:t>
            </a:r>
            <a:r>
              <a:rPr lang="cs-CZ" sz="1300" dirty="0" smtClean="0"/>
              <a:t>- Zední</a:t>
            </a:r>
            <a:r>
              <a:rPr lang="cs-CZ" sz="1200" dirty="0" smtClean="0"/>
              <a:t>k</a:t>
            </a:r>
          </a:p>
          <a:p>
            <a:pPr marL="0" indent="0">
              <a:buNone/>
            </a:pPr>
            <a:r>
              <a:rPr lang="cs-CZ" sz="1600" b="1" dirty="0" smtClean="0"/>
              <a:t>Nižší střední odborné vzdělání s výučním listem (E obory)</a:t>
            </a:r>
          </a:p>
          <a:p>
            <a:pPr marL="0" indent="0">
              <a:buNone/>
            </a:pPr>
            <a:r>
              <a:rPr lang="cs-CZ" sz="1300" dirty="0"/>
              <a:t>	</a:t>
            </a:r>
            <a:r>
              <a:rPr lang="cs-CZ" sz="1300" dirty="0" smtClean="0"/>
              <a:t>- Malířské a natěračské práce</a:t>
            </a:r>
          </a:p>
          <a:p>
            <a:pPr marL="0" indent="0">
              <a:buNone/>
            </a:pPr>
            <a:r>
              <a:rPr lang="cs-CZ" sz="1300" dirty="0"/>
              <a:t>	</a:t>
            </a:r>
            <a:r>
              <a:rPr lang="cs-CZ" sz="1300" dirty="0" smtClean="0"/>
              <a:t>- Zednické práce</a:t>
            </a:r>
          </a:p>
          <a:p>
            <a:pPr marL="0" indent="0">
              <a:buNone/>
            </a:pPr>
            <a:r>
              <a:rPr lang="cs-CZ" sz="1300" dirty="0"/>
              <a:t>	</a:t>
            </a:r>
            <a:r>
              <a:rPr lang="cs-CZ" sz="1300" dirty="0" smtClean="0"/>
              <a:t>- Stravovací a ubytovací služby</a:t>
            </a:r>
          </a:p>
          <a:p>
            <a:pPr marL="0" indent="0">
              <a:buNone/>
            </a:pPr>
            <a:r>
              <a:rPr lang="cs-CZ" sz="1300" dirty="0" smtClean="0"/>
              <a:t>	- Pečovatelské služby</a:t>
            </a:r>
          </a:p>
          <a:p>
            <a:pPr marL="0" indent="0">
              <a:buNone/>
            </a:pPr>
            <a:r>
              <a:rPr lang="cs-CZ" sz="1300" dirty="0"/>
              <a:t> </a:t>
            </a:r>
            <a:r>
              <a:rPr lang="cs-CZ" sz="1300" dirty="0" smtClean="0"/>
              <a:t>   </a:t>
            </a:r>
          </a:p>
          <a:p>
            <a:pPr marL="0" indent="0">
              <a:buNone/>
            </a:pPr>
            <a:r>
              <a:rPr lang="cs-CZ" sz="1300" dirty="0"/>
              <a:t> </a:t>
            </a:r>
            <a:r>
              <a:rPr lang="cs-CZ" sz="1300" dirty="0" smtClean="0"/>
              <a:t>                     (VŠE BEZ PŘIJÍMACÍCH ZKOUŠEK)</a:t>
            </a:r>
            <a:endParaRPr lang="cs-CZ" sz="1300" dirty="0"/>
          </a:p>
          <a:p>
            <a:pPr marL="0" indent="0">
              <a:buNone/>
            </a:pPr>
            <a:endParaRPr lang="cs-CZ" sz="1300" dirty="0" smtClean="0"/>
          </a:p>
          <a:p>
            <a:pPr marL="0" indent="0">
              <a:buNone/>
            </a:pPr>
            <a:endParaRPr lang="cs-CZ" sz="1300" dirty="0" smtClean="0"/>
          </a:p>
          <a:p>
            <a:pPr marL="0" indent="0">
              <a:buNone/>
            </a:pPr>
            <a:endParaRPr lang="cs-CZ" sz="12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4365104"/>
            <a:ext cx="1481456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Další střední školy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7740" y="1697424"/>
            <a:ext cx="79035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Gymnázium Varnsdorf, Gymnázium </a:t>
            </a:r>
            <a:r>
              <a:rPr lang="cs-CZ" dirty="0"/>
              <a:t>Rumburk</a:t>
            </a:r>
          </a:p>
          <a:p>
            <a:endParaRPr lang="cs-CZ" dirty="0" smtClean="0"/>
          </a:p>
          <a:p>
            <a:r>
              <a:rPr lang="cs-CZ" dirty="0" smtClean="0"/>
              <a:t>OA a </a:t>
            </a:r>
            <a:r>
              <a:rPr lang="cs-CZ" dirty="0" err="1" smtClean="0"/>
              <a:t>jaz</a:t>
            </a:r>
            <a:r>
              <a:rPr lang="cs-CZ" dirty="0" smtClean="0"/>
              <a:t>. škola s právem státní </a:t>
            </a:r>
            <a:r>
              <a:rPr lang="cs-CZ" dirty="0" err="1" smtClean="0"/>
              <a:t>jaz</a:t>
            </a:r>
            <a:r>
              <a:rPr lang="cs-CZ" dirty="0" smtClean="0"/>
              <a:t>. zkoušky (UL)</a:t>
            </a:r>
          </a:p>
          <a:p>
            <a:endParaRPr lang="cs-CZ" dirty="0" smtClean="0"/>
          </a:p>
          <a:p>
            <a:r>
              <a:rPr lang="cs-CZ" dirty="0" smtClean="0"/>
              <a:t>ZŠ </a:t>
            </a:r>
            <a:r>
              <a:rPr lang="cs-CZ" dirty="0" err="1" smtClean="0"/>
              <a:t>T.G.Masaryka</a:t>
            </a:r>
            <a:r>
              <a:rPr lang="cs-CZ" dirty="0" smtClean="0"/>
              <a:t> a gymnázium Česká Kamenice</a:t>
            </a:r>
          </a:p>
          <a:p>
            <a:endParaRPr lang="cs-CZ" dirty="0"/>
          </a:p>
          <a:p>
            <a:r>
              <a:rPr lang="cs-CZ" dirty="0" smtClean="0"/>
              <a:t>Gymnázium a SOŠ dr. Václava Šmejkala (UL), Gymnázium Jateční (UL)</a:t>
            </a:r>
          </a:p>
          <a:p>
            <a:endParaRPr lang="cs-CZ" dirty="0" smtClean="0"/>
          </a:p>
          <a:p>
            <a:r>
              <a:rPr lang="cs-CZ" dirty="0" smtClean="0"/>
              <a:t>Střední lesnická škola  a SOŠ sociální Šluknov  </a:t>
            </a:r>
          </a:p>
          <a:p>
            <a:endParaRPr lang="cs-CZ" dirty="0" smtClean="0"/>
          </a:p>
          <a:p>
            <a:r>
              <a:rPr lang="cs-CZ" dirty="0" smtClean="0"/>
              <a:t>SOŠ mediální grafiky a polygrafie Rumburk</a:t>
            </a:r>
          </a:p>
          <a:p>
            <a:r>
              <a:rPr lang="cs-CZ" dirty="0" smtClean="0"/>
              <a:t>		</a:t>
            </a:r>
            <a:endParaRPr lang="cs-CZ" dirty="0"/>
          </a:p>
          <a:p>
            <a:r>
              <a:rPr lang="cs-CZ" dirty="0" smtClean="0"/>
              <a:t>SPŠ TOS Varnsdorf</a:t>
            </a:r>
          </a:p>
          <a:p>
            <a:r>
              <a:rPr lang="cs-CZ" dirty="0" smtClean="0"/>
              <a:t>			</a:t>
            </a:r>
            <a:endParaRPr lang="cs-CZ" dirty="0"/>
          </a:p>
          <a:p>
            <a:r>
              <a:rPr lang="cs-CZ" dirty="0" smtClean="0"/>
              <a:t>TRIVIS –SŠ veřejnoprávní (soukromá)</a:t>
            </a:r>
          </a:p>
          <a:p>
            <a:r>
              <a:rPr lang="cs-CZ" dirty="0" smtClean="0"/>
              <a:t>			</a:t>
            </a:r>
            <a:endParaRPr lang="cs-CZ" dirty="0"/>
          </a:p>
          <a:p>
            <a:r>
              <a:rPr lang="cs-CZ" dirty="0" smtClean="0"/>
              <a:t>SPŠ Ústí n. Labem		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9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Kategorie jednotlivých stupňů vzdělání</a:t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Střední vzdělání bez výučního listu a bez maturitní zkoušky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Střední vzdělání s </a:t>
            </a:r>
            <a:r>
              <a:rPr lang="cs-CZ" u="sng" dirty="0" smtClean="0"/>
              <a:t>výučním listem </a:t>
            </a:r>
          </a:p>
          <a:p>
            <a:pPr marL="365760" lvl="1" indent="0">
              <a:buNone/>
            </a:pPr>
            <a:r>
              <a:rPr lang="cs-CZ" b="1" dirty="0" smtClean="0"/>
              <a:t>E – Nižší odborné vzdělání s výučním listem</a:t>
            </a:r>
          </a:p>
          <a:p>
            <a:pPr marL="365760" lvl="1" indent="0">
              <a:buNone/>
            </a:pPr>
            <a:r>
              <a:rPr lang="cs-CZ" dirty="0"/>
              <a:t>	</a:t>
            </a:r>
            <a:r>
              <a:rPr lang="cs-CZ" dirty="0" smtClean="0"/>
              <a:t>příprava především prostřednictvím praktické 	výuky (nižší nároky na teoretickou výuku), trvá 2-3 	roky, úspěšný absolvent získá výuční list</a:t>
            </a:r>
          </a:p>
          <a:p>
            <a:pPr marL="365760" lvl="1" indent="0">
              <a:buNone/>
            </a:pPr>
            <a:endParaRPr lang="cs-CZ" dirty="0" smtClean="0"/>
          </a:p>
          <a:p>
            <a:pPr marL="365760" lvl="1" indent="0">
              <a:buNone/>
            </a:pPr>
            <a:r>
              <a:rPr lang="cs-CZ" b="1" dirty="0" smtClean="0"/>
              <a:t>H </a:t>
            </a:r>
            <a:r>
              <a:rPr lang="cs-CZ" b="1" dirty="0"/>
              <a:t>– </a:t>
            </a:r>
            <a:r>
              <a:rPr lang="cs-CZ" b="1" dirty="0" smtClean="0"/>
              <a:t>Střední odborné vzdělání s výučním listem</a:t>
            </a:r>
          </a:p>
          <a:p>
            <a:pPr marL="365760" lvl="1" indent="0">
              <a:buNone/>
            </a:pPr>
            <a:r>
              <a:rPr lang="cs-CZ" dirty="0"/>
              <a:t>	</a:t>
            </a:r>
            <a:r>
              <a:rPr lang="cs-CZ" dirty="0" smtClean="0"/>
              <a:t>tříletá příprava s teoretickou a praktickou výukou,</a:t>
            </a:r>
          </a:p>
          <a:p>
            <a:pPr marL="365760" lvl="1" indent="0">
              <a:buNone/>
            </a:pPr>
            <a:r>
              <a:rPr lang="cs-CZ" dirty="0"/>
              <a:t>	</a:t>
            </a:r>
            <a:r>
              <a:rPr lang="cs-CZ" dirty="0" smtClean="0"/>
              <a:t>pro výkon zejména řemeslných činností. Ukončeno 	závěrečnou zkouškou a výučním listem</a:t>
            </a:r>
            <a:endParaRPr lang="cs-CZ" dirty="0"/>
          </a:p>
          <a:p>
            <a:pPr marL="365760" lvl="1" indent="0">
              <a:buNone/>
            </a:pPr>
            <a:endParaRPr lang="cs-CZ" dirty="0"/>
          </a:p>
          <a:p>
            <a:pPr marL="365760" lvl="1" indent="0">
              <a:buNone/>
            </a:pPr>
            <a:endParaRPr lang="cs-CZ" dirty="0" smtClean="0"/>
          </a:p>
          <a:p>
            <a:pPr marL="36576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5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Kategorie jednotlivých stupňů vzdělání</a:t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Střední vzdělání s </a:t>
            </a:r>
            <a:r>
              <a:rPr lang="cs-CZ" u="sng" dirty="0" smtClean="0"/>
              <a:t>maturitní zkouškou</a:t>
            </a:r>
          </a:p>
          <a:p>
            <a:pPr marL="0" indent="0">
              <a:buNone/>
            </a:pPr>
            <a:endParaRPr lang="cs-CZ" dirty="0" smtClean="0"/>
          </a:p>
          <a:p>
            <a:pPr marL="365760" lvl="1" indent="0">
              <a:buNone/>
            </a:pPr>
            <a:r>
              <a:rPr lang="cs-CZ" b="1" dirty="0"/>
              <a:t>M</a:t>
            </a:r>
            <a:r>
              <a:rPr lang="cs-CZ" b="1" dirty="0" smtClean="0"/>
              <a:t> – Úplné střední  odborné vzdělání s maturitou</a:t>
            </a:r>
          </a:p>
          <a:p>
            <a:pPr marL="365760" lvl="1" indent="0">
              <a:buNone/>
            </a:pPr>
            <a:r>
              <a:rPr lang="cs-CZ" dirty="0"/>
              <a:t>	</a:t>
            </a:r>
            <a:r>
              <a:rPr lang="cs-CZ" dirty="0" smtClean="0"/>
              <a:t>připravuje absolventy k výkonu středních 	technických, ekonomických a obdobných funkcí</a:t>
            </a:r>
          </a:p>
          <a:p>
            <a:pPr marL="365760" lvl="1" indent="0">
              <a:buNone/>
            </a:pPr>
            <a:endParaRPr lang="cs-CZ" dirty="0" smtClean="0"/>
          </a:p>
          <a:p>
            <a:pPr marL="365760" lvl="1" indent="0">
              <a:buNone/>
            </a:pPr>
            <a:r>
              <a:rPr lang="cs-CZ" b="1" dirty="0"/>
              <a:t>K</a:t>
            </a:r>
            <a:r>
              <a:rPr lang="cs-CZ" b="1" dirty="0" smtClean="0"/>
              <a:t> </a:t>
            </a:r>
            <a:r>
              <a:rPr lang="cs-CZ" b="1" dirty="0"/>
              <a:t>– </a:t>
            </a:r>
            <a:r>
              <a:rPr lang="cs-CZ" b="1" dirty="0" smtClean="0"/>
              <a:t>Úplné střední vzdělání všeobecné </a:t>
            </a:r>
          </a:p>
          <a:p>
            <a:pPr marL="365760" lvl="1" indent="0">
              <a:buNone/>
            </a:pPr>
            <a:r>
              <a:rPr lang="cs-CZ" dirty="0"/>
              <a:t>	</a:t>
            </a:r>
            <a:r>
              <a:rPr lang="cs-CZ" dirty="0" smtClean="0"/>
              <a:t>všeobecné vzdělání bez odborné  profilace, 	absolventi získají maturitu a většina z nich 	pokračuje ve studiu na vyšší odborné nebo vysoké 	škole</a:t>
            </a:r>
            <a:endParaRPr lang="cs-CZ" dirty="0"/>
          </a:p>
          <a:p>
            <a:pPr marL="365760" lvl="1" indent="0">
              <a:buNone/>
            </a:pPr>
            <a:endParaRPr lang="cs-CZ" dirty="0" smtClean="0"/>
          </a:p>
          <a:p>
            <a:pPr marL="36576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0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634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/>
              <a:t>Jak se správně rozhodnout?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1147432"/>
            <a:ext cx="7992888" cy="4464496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marR="0" lvl="0" indent="-6096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Promluvte si s dětmi o tom, jak si vlastně představují svůj budoucí život.</a:t>
            </a:r>
            <a:endParaRPr kumimoji="0" lang="cs-CZ" altLang="cs-CZ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Je třeba si u zvoleného oboru odpovědět na následující otázky: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Mám pro něj odpovídající znalosti, schopnosti a dovednosti?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Bude mne bavit?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Je to obor požadovaný trhem práce a také dobře placený?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Jak dobře uživí v budoucnu mne i moji rodinu?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Budu studovat v místě, dojíždět nebo bydlet na domově mládeže?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Jak dlouho budu muset studovat?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altLang="cs-CZ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174" y="4653136"/>
            <a:ext cx="15240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95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4071" y="116632"/>
            <a:ext cx="7467600" cy="8501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/>
              <a:t>Kde hledat/získat informace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1196752"/>
            <a:ext cx="8064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Konzultace  (kariérový poradce, návštěva IPS při ÚP)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test na www.proskoly.cz</a:t>
            </a:r>
          </a:p>
          <a:p>
            <a:r>
              <a:rPr lang="cs-CZ" dirty="0" smtClean="0"/>
              <a:t>-   </a:t>
            </a:r>
            <a:r>
              <a:rPr lang="cs-CZ" b="1" dirty="0" smtClean="0"/>
              <a:t>Dny otevřených dveří </a:t>
            </a:r>
            <a:r>
              <a:rPr lang="cs-CZ" dirty="0" smtClean="0"/>
              <a:t>(</a:t>
            </a:r>
            <a:r>
              <a:rPr lang="cs-CZ" dirty="0" err="1" smtClean="0"/>
              <a:t>info</a:t>
            </a:r>
            <a:r>
              <a:rPr lang="cs-CZ" dirty="0" smtClean="0"/>
              <a:t> na webu jednotlivých SŠ</a:t>
            </a:r>
            <a:r>
              <a:rPr lang="cs-CZ" dirty="0"/>
              <a:t>)</a:t>
            </a:r>
            <a:endParaRPr lang="cs-CZ" dirty="0" smtClean="0"/>
          </a:p>
          <a:p>
            <a:r>
              <a:rPr lang="cs-CZ" dirty="0" smtClean="0"/>
              <a:t>-   Jděte se pokud možno do škol podívat!!!!   (klima, </a:t>
            </a:r>
            <a:r>
              <a:rPr lang="cs-CZ" dirty="0" err="1" smtClean="0"/>
              <a:t>dopr</a:t>
            </a:r>
            <a:r>
              <a:rPr lang="cs-CZ" dirty="0" smtClean="0"/>
              <a:t>. dostupnost aj.)</a:t>
            </a:r>
          </a:p>
          <a:p>
            <a:r>
              <a:rPr lang="cs-CZ" dirty="0" smtClean="0"/>
              <a:t>-   </a:t>
            </a:r>
            <a:r>
              <a:rPr lang="cs-CZ" b="1" dirty="0" smtClean="0"/>
              <a:t>Atlas školství </a:t>
            </a:r>
            <a:r>
              <a:rPr lang="cs-CZ" dirty="0" smtClean="0"/>
              <a:t>(přehled škol Ústeckého kraje, </a:t>
            </a:r>
            <a:r>
              <a:rPr lang="cs-CZ" dirty="0" smtClean="0">
                <a:hlinkClick r:id="rId3"/>
              </a:rPr>
              <a:t>www.atlasskolstvi.cz</a:t>
            </a:r>
            <a:r>
              <a:rPr lang="cs-CZ" dirty="0" smtClean="0"/>
              <a:t> – celorepublikový přehled)</a:t>
            </a:r>
          </a:p>
          <a:p>
            <a:r>
              <a:rPr lang="cs-CZ" dirty="0" smtClean="0"/>
              <a:t>-   Výstava </a:t>
            </a:r>
            <a:r>
              <a:rPr lang="cs-CZ" b="1" dirty="0" smtClean="0"/>
              <a:t>Veletrh škola Děčín </a:t>
            </a:r>
            <a:r>
              <a:rPr lang="cs-CZ" dirty="0" smtClean="0"/>
              <a:t>letos proběhl 13.10., jsou však spuštěny i stránky </a:t>
            </a:r>
            <a:r>
              <a:rPr lang="cs-CZ" dirty="0" smtClean="0">
                <a:hlinkClick r:id="rId4"/>
              </a:rPr>
              <a:t>www.skoladecin.cz</a:t>
            </a:r>
            <a:r>
              <a:rPr lang="cs-CZ" dirty="0" smtClean="0"/>
              <a:t>, které jsou průběžně aktualizovány. V rámci předmětu SP realizujeme i některé exkurze na vybraných SŠ / ve firmách</a:t>
            </a:r>
            <a:endParaRPr lang="cs-CZ" dirty="0"/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Přehledy SŠ na webových stránkách:</a:t>
            </a:r>
          </a:p>
          <a:p>
            <a:r>
              <a:rPr lang="cs-CZ" dirty="0"/>
              <a:t>	</a:t>
            </a:r>
            <a:r>
              <a:rPr lang="cs-CZ" dirty="0" smtClean="0">
                <a:hlinkClick r:id="rId3"/>
              </a:rPr>
              <a:t>www.atlasskolstvi.cz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>
                <a:hlinkClick r:id="rId5"/>
              </a:rPr>
              <a:t>www.infoabsolvent.cz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>
                <a:hlinkClick r:id="rId6"/>
              </a:rPr>
              <a:t>www.kr-ustecky.cz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>
                <a:hlinkClick r:id="rId7"/>
              </a:rPr>
              <a:t>www.stredniskoly.cz</a:t>
            </a:r>
            <a:endParaRPr lang="cs-CZ" dirty="0" smtClean="0"/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Informace o PŘ na stránkách MŠMT</a:t>
            </a:r>
          </a:p>
          <a:p>
            <a:endParaRPr lang="cs-CZ" dirty="0" smtClean="0"/>
          </a:p>
        </p:txBody>
      </p:sp>
      <p:pic>
        <p:nvPicPr>
          <p:cNvPr id="5122" name="Picture 2" descr="C:\Users\Jitka Šolcová\AppData\Local\Microsoft\Windows\Temporary Internet Files\Content.IE5\0P1KCXWW\MC90044193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338" y="4869160"/>
            <a:ext cx="1978025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1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3415"/>
            <a:ext cx="8075240" cy="778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 smtClean="0"/>
              <a:t>Přijímací řízení 2022-23 – střední školy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836712"/>
            <a:ext cx="835292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i="1" dirty="0" smtClean="0"/>
              <a:t>Jednotná </a:t>
            </a:r>
            <a:r>
              <a:rPr lang="cs-CZ" sz="1400" i="1" dirty="0"/>
              <a:t>přijímací </a:t>
            </a:r>
            <a:r>
              <a:rPr lang="cs-CZ" sz="1400" i="1" dirty="0" smtClean="0"/>
              <a:t>zkouška </a:t>
            </a:r>
            <a:r>
              <a:rPr lang="cs-CZ" sz="1400" i="1" dirty="0"/>
              <a:t>v přijímacím řízení v oborech vzdělání s maturitní zkouškou je stanovena na základě § 60 odst. 5 zákona č. 561/2004 Sb., o předškolním, základním, středním, vyšším odborném a jiném vzdělávání (školský zákon), ve znění zákona č. 178/2016 Sb</a:t>
            </a:r>
            <a:r>
              <a:rPr lang="cs-CZ" sz="1400" i="1" dirty="0" smtClean="0"/>
              <a:t>.</a:t>
            </a:r>
          </a:p>
          <a:p>
            <a:pPr marL="285750" indent="-285750" algn="just">
              <a:buFontTx/>
              <a:buChar char="-"/>
            </a:pPr>
            <a:endParaRPr lang="cs-CZ" sz="1400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Jednotná </a:t>
            </a:r>
            <a:r>
              <a:rPr lang="cs-CZ" dirty="0"/>
              <a:t>zkouška je povinná </a:t>
            </a:r>
            <a:r>
              <a:rPr lang="cs-CZ" u="sng" dirty="0"/>
              <a:t>pro </a:t>
            </a:r>
            <a:r>
              <a:rPr lang="cs-CZ" b="1" u="sng" dirty="0"/>
              <a:t>maturitní </a:t>
            </a:r>
            <a:r>
              <a:rPr lang="cs-CZ" b="1" u="sng" dirty="0" smtClean="0"/>
              <a:t>obory </a:t>
            </a:r>
            <a:r>
              <a:rPr lang="cs-CZ" dirty="0" smtClean="0"/>
              <a:t>bez talentové </a:t>
            </a:r>
          </a:p>
          <a:p>
            <a:r>
              <a:rPr lang="cs-CZ" dirty="0" smtClean="0"/>
              <a:t>zkoušky, obory nástavbového studia a pro sportovní gymnázia.</a:t>
            </a:r>
          </a:p>
          <a:p>
            <a:pPr algn="just"/>
            <a:r>
              <a:rPr lang="cs-CZ" dirty="0" smtClean="0"/>
              <a:t>- Pro </a:t>
            </a:r>
            <a:r>
              <a:rPr lang="cs-CZ" dirty="0"/>
              <a:t>uchazeče o studium na střední škole s maturitní zkouškou znamená </a:t>
            </a:r>
            <a:r>
              <a:rPr lang="cs-CZ" dirty="0" smtClean="0"/>
              <a:t>  konání </a:t>
            </a:r>
            <a:r>
              <a:rPr lang="cs-CZ" dirty="0"/>
              <a:t>jednotné zkoušky absolvování </a:t>
            </a:r>
            <a:r>
              <a:rPr lang="cs-CZ" b="1" u="sng" dirty="0"/>
              <a:t>didaktického testu z předmětů český jazyk a literatura a matematika. </a:t>
            </a:r>
            <a:endParaRPr lang="cs-CZ" b="1" u="sng" dirty="0" smtClean="0"/>
          </a:p>
          <a:p>
            <a:pPr algn="just"/>
            <a:r>
              <a:rPr lang="cs-CZ" b="1" dirty="0" smtClean="0"/>
              <a:t>- </a:t>
            </a:r>
            <a:r>
              <a:rPr lang="cs-CZ" dirty="0" smtClean="0"/>
              <a:t>Uchazeč </a:t>
            </a:r>
            <a:r>
              <a:rPr lang="cs-CZ" dirty="0"/>
              <a:t>má možnost podat </a:t>
            </a:r>
            <a:r>
              <a:rPr lang="cs-CZ" b="1" u="sng" dirty="0"/>
              <a:t>přihlášku až na dvě střední školy </a:t>
            </a:r>
            <a:r>
              <a:rPr lang="cs-CZ" dirty="0"/>
              <a:t>(nebo až na dva obory vzdělání v rámci jedné školy), přičemž je mu umožněno konat jednotnou zkoušku na každé z těchto škol. Do výsledku přijímacího řízení se bude zohledňovat pouze lepší výsledek z prvního či druhého termínu. </a:t>
            </a:r>
            <a:endParaRPr lang="cs-CZ" dirty="0" smtClean="0"/>
          </a:p>
          <a:p>
            <a:r>
              <a:rPr lang="cs-CZ" dirty="0" smtClean="0"/>
              <a:t>- Kromě toho může PŘ obsahovat zkoušky a ověření vědomostí podle kritérií určených ředitelem SŠ (ředitel SŠ stanoví kritéria přijímaní do 31.1.2023)</a:t>
            </a:r>
          </a:p>
          <a:p>
            <a:endParaRPr lang="cs-CZ" dirty="0" smtClean="0"/>
          </a:p>
          <a:p>
            <a:r>
              <a:rPr lang="cs-CZ" dirty="0" smtClean="0"/>
              <a:t>- Podrobné informace naleznete </a:t>
            </a:r>
            <a:r>
              <a:rPr lang="cs-CZ" dirty="0" smtClean="0">
                <a:hlinkClick r:id="rId3"/>
              </a:rPr>
              <a:t>zde</a:t>
            </a:r>
            <a:r>
              <a:rPr lang="cs-CZ" dirty="0" smtClean="0"/>
              <a:t>.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31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40466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dirty="0" smtClean="0"/>
              <a:t>Termíny  řádného přijímacího řízení 2023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334779"/>
              </p:ext>
            </p:extLst>
          </p:nvPr>
        </p:nvGraphicFramePr>
        <p:xfrm>
          <a:off x="776327" y="1412776"/>
          <a:ext cx="705283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0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Studium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1.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termín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2.</a:t>
                      </a:r>
                      <a:r>
                        <a:rPr lang="cs-CZ" baseline="0" dirty="0" smtClean="0"/>
                        <a:t> t</a:t>
                      </a:r>
                      <a:r>
                        <a:rPr lang="cs-CZ" dirty="0" smtClean="0"/>
                        <a:t>ermín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Čtyřleté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13. dubna 2023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14. dubna 2023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Šestileté</a:t>
                      </a:r>
                    </a:p>
                    <a:p>
                      <a:r>
                        <a:rPr lang="cs-CZ" baseline="0" dirty="0" smtClean="0"/>
                        <a:t>a osmileté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17. dubna 2023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18. dubna 2023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755576" y="3789040"/>
            <a:ext cx="2073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/>
          </a:p>
          <a:p>
            <a:r>
              <a:rPr lang="cs-CZ" dirty="0" smtClean="0"/>
              <a:t>Náhradní termín:</a:t>
            </a:r>
          </a:p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393960"/>
              </p:ext>
            </p:extLst>
          </p:nvPr>
        </p:nvGraphicFramePr>
        <p:xfrm>
          <a:off x="899592" y="468028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1. termín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2. termín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10. května 2023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11. května 2023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899592" y="2996952"/>
            <a:ext cx="6696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Uchazeč, který se pro vážné důvody řádného termínu PZ nedostavil a svoji neúčast písemně nejpozději do 3 dnů omluvil řediteli školy, koná zkoušku v náhradním termínu.</a:t>
            </a:r>
            <a:endParaRPr lang="cs-CZ" sz="1400" dirty="0"/>
          </a:p>
        </p:txBody>
      </p:sp>
      <p:sp>
        <p:nvSpPr>
          <p:cNvPr id="7" name="Obdélník 6"/>
          <p:cNvSpPr/>
          <p:nvPr/>
        </p:nvSpPr>
        <p:spPr>
          <a:xfrm>
            <a:off x="755576" y="573625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111111"/>
                </a:solidFill>
                <a:latin typeface="Roboto"/>
              </a:rPr>
              <a:t>Centrum zpřístupní řediteli školy hodnocení uchazečů v jednotné přijímací zkoušce </a:t>
            </a:r>
            <a:r>
              <a:rPr lang="cs-CZ" b="1" dirty="0">
                <a:solidFill>
                  <a:srgbClr val="000000"/>
                </a:solidFill>
                <a:latin typeface="Roboto"/>
              </a:rPr>
              <a:t>28. dubna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648875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Testování bude probíhat formou tužka-papír, test bude obsahovat jak uzavřené, tak otevřené úlohy a na jeho vypracování bude mít uchazeč 60 minut čistého času</a:t>
            </a:r>
            <a:r>
              <a:rPr lang="cs-CZ" dirty="0"/>
              <a:t> </a:t>
            </a:r>
            <a:r>
              <a:rPr lang="cs-CZ" dirty="0" smtClean="0"/>
              <a:t>na český jazyk a 70 minut na matematiku. Testy obsahově vychází  z RVP ZV.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Ilustrační testy na </a:t>
            </a:r>
            <a:r>
              <a:rPr lang="cs-CZ" dirty="0" smtClean="0">
                <a:hlinkClick r:id="rId3"/>
              </a:rPr>
              <a:t>www.cermat.cz</a:t>
            </a:r>
            <a:r>
              <a:rPr lang="cs-CZ" dirty="0" smtClean="0"/>
              <a:t> </a:t>
            </a:r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 smtClean="0"/>
          </a:p>
        </p:txBody>
      </p:sp>
      <p:pic>
        <p:nvPicPr>
          <p:cNvPr id="1026" name="Picture 2" descr="C:\Users\Jitka Šolcová\AppData\Local\Microsoft\Windows\Temporary Internet Files\Content.IE5\URLYB42Y\kzo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44824"/>
            <a:ext cx="1771097" cy="156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160415"/>
              </p:ext>
            </p:extLst>
          </p:nvPr>
        </p:nvGraphicFramePr>
        <p:xfrm>
          <a:off x="683568" y="3645024"/>
          <a:ext cx="7344816" cy="2651760"/>
        </p:xfrm>
        <a:graphic>
          <a:graphicData uri="http://schemas.openxmlformats.org/drawingml/2006/table">
            <a:tbl>
              <a:tblPr/>
              <a:tblGrid>
                <a:gridCol w="2448272">
                  <a:extLst>
                    <a:ext uri="{9D8B030D-6E8A-4147-A177-3AD203B41FA5}">
                      <a16:colId xmlns:a16="http://schemas.microsoft.com/office/drawing/2014/main" val="221567455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3497075667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4073232031"/>
                    </a:ext>
                  </a:extLst>
                </a:gridCol>
              </a:tblGrid>
              <a:tr h="643930"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FFFFFF"/>
                          </a:solidFill>
                          <a:effectLst/>
                        </a:rPr>
                        <a:t>DIDAKTICKÝ TEST</a:t>
                      </a:r>
                    </a:p>
                  </a:txBody>
                  <a:tcPr marL="114300" marR="114300" marT="76200" marB="76200" anchor="ctr">
                    <a:lnL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00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FFFFFF"/>
                          </a:solidFill>
                          <a:effectLst/>
                        </a:rPr>
                        <a:t>VYMEZENÝ ČAS</a:t>
                      </a:r>
                    </a:p>
                  </a:txBody>
                  <a:tcPr marL="114300" marR="114300" marT="76200" marB="76200" anchor="ctr">
                    <a:lnL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00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FFFFFF"/>
                          </a:solidFill>
                          <a:effectLst/>
                        </a:rPr>
                        <a:t>POVOLENÉ POMŮCKY</a:t>
                      </a:r>
                    </a:p>
                  </a:txBody>
                  <a:tcPr marL="114300" marR="114300" marT="76200" marB="76200" anchor="ctr">
                    <a:lnL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00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75312"/>
                  </a:ext>
                </a:extLst>
              </a:tr>
              <a:tr h="643930"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111111"/>
                          </a:solidFill>
                          <a:effectLst/>
                        </a:rPr>
                        <a:t>Český jazyk a literatura</a:t>
                      </a:r>
                    </a:p>
                  </a:txBody>
                  <a:tcPr marL="114300" marR="114300" marT="76200" marB="76200" anchor="ctr">
                    <a:lnL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111111"/>
                          </a:solidFill>
                          <a:effectLst/>
                        </a:rPr>
                        <a:t>60 minut</a:t>
                      </a:r>
                    </a:p>
                  </a:txBody>
                  <a:tcPr marL="114300" marR="114300" marT="76200" marB="76200" anchor="ctr">
                    <a:lnL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111111"/>
                          </a:solidFill>
                          <a:effectLst/>
                        </a:rPr>
                        <a:t>Modře či černě píšící propisovací tužka</a:t>
                      </a:r>
                    </a:p>
                  </a:txBody>
                  <a:tcPr marL="114300" marR="114300" marT="76200" marB="76200" anchor="ctr">
                    <a:lnL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462701"/>
                  </a:ext>
                </a:extLst>
              </a:tr>
              <a:tr h="1147876"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111111"/>
                          </a:solidFill>
                          <a:effectLst/>
                        </a:rPr>
                        <a:t>Matematika</a:t>
                      </a:r>
                    </a:p>
                  </a:txBody>
                  <a:tcPr marL="114300" marR="114300" marT="76200" marB="76200" anchor="ctr">
                    <a:lnL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111111"/>
                          </a:solidFill>
                          <a:effectLst/>
                        </a:rPr>
                        <a:t>70 minut</a:t>
                      </a:r>
                    </a:p>
                  </a:txBody>
                  <a:tcPr marL="114300" marR="114300" marT="76200" marB="76200" anchor="ctr">
                    <a:lnL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111111"/>
                          </a:solidFill>
                          <a:effectLst/>
                        </a:rPr>
                        <a:t>Modře či černě píšící propisovací tužka, obyčejná tužka a rýsovací potřeby</a:t>
                      </a:r>
                    </a:p>
                  </a:txBody>
                  <a:tcPr marL="114300" marR="114300" marT="76200" marB="76200" anchor="ctr">
                    <a:lnL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309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0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18297</TotalTime>
  <Words>1989</Words>
  <Application>Microsoft Office PowerPoint</Application>
  <PresentationFormat>Předvádění na obrazovce (4:3)</PresentationFormat>
  <Paragraphs>345</Paragraphs>
  <Slides>24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Calibri</vt:lpstr>
      <vt:lpstr>Century Schoolbook</vt:lpstr>
      <vt:lpstr>Comic Sans MS</vt:lpstr>
      <vt:lpstr>Roboto</vt:lpstr>
      <vt:lpstr>Times New Roman</vt:lpstr>
      <vt:lpstr>Wingdings</vt:lpstr>
      <vt:lpstr>Wingdings 2</vt:lpstr>
      <vt:lpstr>Arkýř</vt:lpstr>
      <vt:lpstr>Informace pro rodiče vycházejících žáků</vt:lpstr>
      <vt:lpstr>Gympl, učňák nebo průmka?</vt:lpstr>
      <vt:lpstr>Kategorie jednotlivých stupňů vzdělání </vt:lpstr>
      <vt:lpstr>Kategorie jednotlivých stupňů vzdělání </vt:lpstr>
      <vt:lpstr>Jak se správně rozhodnout?</vt:lpstr>
      <vt:lpstr>Kde hledat/získat informace?</vt:lpstr>
      <vt:lpstr>Přijímací řízení 2022-23 – střední školy</vt:lpstr>
      <vt:lpstr>Prezentace aplikace PowerPoint</vt:lpstr>
      <vt:lpstr>Prezentace aplikace PowerPoint</vt:lpstr>
      <vt:lpstr>Přijímací řízení 2022-23  - obory vzdělávání s talentovou zkouškou</vt:lpstr>
      <vt:lpstr>Přijímací řízení 2022-23    – víceletá gymnázia</vt:lpstr>
      <vt:lpstr>  Kritéria pro přijetí </vt:lpstr>
      <vt:lpstr>  Důležité termíny</vt:lpstr>
      <vt:lpstr> Přihláška ke vzdělávání </vt:lpstr>
      <vt:lpstr>Zápisový lístek</vt:lpstr>
      <vt:lpstr>Přehled děčínských středních škol </vt:lpstr>
      <vt:lpstr>Gymnázium Děčín  </vt:lpstr>
      <vt:lpstr>Prezentace aplikace PowerPoint</vt:lpstr>
      <vt:lpstr>Prezentace aplikace PowerPoint</vt:lpstr>
      <vt:lpstr>Prezentace aplikace PowerPoint</vt:lpstr>
      <vt:lpstr>Prezentace aplikace PowerPoint</vt:lpstr>
      <vt:lpstr>    Střední škola řemesel a služeb ruská 147, Děčín                                 www.sosruska.cz                                                                                                                                                       </vt:lpstr>
      <vt:lpstr>Střední škola lodní dopravy a technických řemesel dělnická 15, děčín  www.dorado.cz                                                                               DOD po individuální domluvě</vt:lpstr>
      <vt:lpstr>Další střední školy </vt:lpstr>
    </vt:vector>
  </TitlesOfParts>
  <Company>ZŠ Na Stráni Děčín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schůzka pro rodiče vycházejících žáků</dc:title>
  <dc:creator>Jitka Šolcová</dc:creator>
  <cp:lastModifiedBy>Kaplanová Michaela</cp:lastModifiedBy>
  <cp:revision>163</cp:revision>
  <cp:lastPrinted>2015-11-23T10:20:31Z</cp:lastPrinted>
  <dcterms:created xsi:type="dcterms:W3CDTF">2014-11-21T19:33:57Z</dcterms:created>
  <dcterms:modified xsi:type="dcterms:W3CDTF">2022-11-24T13:41:24Z</dcterms:modified>
</cp:coreProperties>
</file>